
<file path=[Content_Types].xml><?xml version="1.0" encoding="utf-8"?>
<Types xmlns="http://schemas.openxmlformats.org/package/2006/content-types">
  <Default Extension="jpeg" ContentType="image/jpeg"/>
  <Default Extension="jpg" ContentType="image/jpeg"/>
  <Default Extension="mov" ContentType="video/quicktime"/>
  <Default Extension="mp4" ContentType="video/mp4"/>
  <Default Extension="png" ContentType="image/png"/>
  <Default Extension="rels" ContentType="application/vnd.openxmlformats-package.relationships+xml"/>
  <Default Extension="tif" ContentType="image/tif"/>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2"/>
  </p:notesMasterIdLst>
  <p:sldIdLst>
    <p:sldId id="256" r:id="rId2"/>
    <p:sldId id="296" r:id="rId3"/>
    <p:sldId id="1365" r:id="rId4"/>
    <p:sldId id="1366" r:id="rId5"/>
    <p:sldId id="1362" r:id="rId6"/>
    <p:sldId id="1364" r:id="rId7"/>
    <p:sldId id="1367" r:id="rId8"/>
    <p:sldId id="1363" r:id="rId9"/>
    <p:sldId id="861" r:id="rId10"/>
    <p:sldId id="260" r:id="rId11"/>
    <p:sldId id="1368" r:id="rId12"/>
    <p:sldId id="868" r:id="rId13"/>
    <p:sldId id="259" r:id="rId14"/>
    <p:sldId id="258" r:id="rId15"/>
    <p:sldId id="1372" r:id="rId16"/>
    <p:sldId id="1370" r:id="rId17"/>
    <p:sldId id="1369" r:id="rId18"/>
    <p:sldId id="262" r:id="rId19"/>
    <p:sldId id="263" r:id="rId20"/>
    <p:sldId id="1373" r:id="rId21"/>
  </p:sldIdLst>
  <p:sldSz cx="12192000" cy="6858000"/>
  <p:notesSz cx="6858000" cy="9144000"/>
  <p:defaultText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4C11A"/>
    <a:srgbClr val="564A4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756"/>
    <p:restoredTop sz="83821"/>
  </p:normalViewPr>
  <p:slideViewPr>
    <p:cSldViewPr snapToGrid="0">
      <p:cViewPr varScale="1">
        <p:scale>
          <a:sx n="87" d="100"/>
          <a:sy n="87" d="100"/>
        </p:scale>
        <p:origin x="1296" y="2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62085A-4F45-E941-B89C-7AC96BB9A94C}" type="datetimeFigureOut">
              <a:rPr lang="en-US" smtClean="0"/>
              <a:t>12/1/22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A8BC2F3-B0E9-FF4F-B988-8EB0EEC48BF7}" type="slidenum">
              <a:rPr lang="en-US" smtClean="0"/>
              <a:t>‹#›</a:t>
            </a:fld>
            <a:endParaRPr lang="en-US"/>
          </a:p>
        </p:txBody>
      </p:sp>
    </p:spTree>
    <p:extLst>
      <p:ext uri="{BB962C8B-B14F-4D97-AF65-F5344CB8AC3E}">
        <p14:creationId xmlns:p14="http://schemas.microsoft.com/office/powerpoint/2010/main" val="12739634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advantages of the test systems include rapid high throughput screening, short turnover time enabling the entire developmental and reproductive cycle to be examined and easy identification of adverse outcomes pathways and molecular initiating events. The assays have been validated using well characterized DART positive and negative compounds and </a:t>
            </a:r>
            <a:r>
              <a:rPr lang="en-GB" sz="1200" i="1" kern="1200" dirty="0">
                <a:solidFill>
                  <a:schemeClr val="tx1"/>
                </a:solidFill>
                <a:effectLst/>
                <a:latin typeface="+mn-lt"/>
                <a:ea typeface="+mn-ea"/>
                <a:cs typeface="+mn-cs"/>
              </a:rPr>
              <a:t>D. </a:t>
            </a:r>
            <a:r>
              <a:rPr lang="en-GB" sz="1200" i="1" kern="1200" dirty="0" err="1">
                <a:solidFill>
                  <a:schemeClr val="tx1"/>
                </a:solidFill>
                <a:effectLst/>
                <a:latin typeface="+mn-lt"/>
                <a:ea typeface="+mn-ea"/>
                <a:cs typeface="+mn-cs"/>
              </a:rPr>
              <a:t>Discoideum</a:t>
            </a:r>
            <a:r>
              <a:rPr lang="en-GB" sz="1200"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C.elegans</a:t>
            </a:r>
            <a:r>
              <a:rPr lang="en-GB" sz="1200" kern="1200" dirty="0">
                <a:solidFill>
                  <a:schemeClr val="tx1"/>
                </a:solidFill>
                <a:effectLst/>
                <a:latin typeface="+mn-lt"/>
                <a:ea typeface="+mn-ea"/>
                <a:cs typeface="+mn-cs"/>
              </a:rPr>
              <a:t> and </a:t>
            </a:r>
            <a:r>
              <a:rPr lang="en-GB" sz="1200" i="1" kern="1200" dirty="0" err="1">
                <a:solidFill>
                  <a:schemeClr val="tx1"/>
                </a:solidFill>
                <a:effectLst/>
                <a:latin typeface="+mn-lt"/>
                <a:ea typeface="+mn-ea"/>
                <a:cs typeface="+mn-cs"/>
              </a:rPr>
              <a:t>D.rerio</a:t>
            </a:r>
            <a:r>
              <a:rPr lang="en-GB" sz="1200" kern="1200" dirty="0">
                <a:solidFill>
                  <a:schemeClr val="tx1"/>
                </a:solidFill>
                <a:effectLst/>
                <a:latin typeface="+mn-lt"/>
                <a:ea typeface="+mn-ea"/>
                <a:cs typeface="+mn-cs"/>
              </a:rPr>
              <a:t> detected DART compounds with assay sensitivity values of</a:t>
            </a:r>
            <a:r>
              <a:rPr lang="en-US" sz="1200" kern="1200" dirty="0">
                <a:solidFill>
                  <a:schemeClr val="tx1"/>
                </a:solidFill>
                <a:effectLst/>
                <a:latin typeface="+mn-lt"/>
                <a:ea typeface="+mn-ea"/>
                <a:cs typeface="+mn-cs"/>
              </a:rPr>
              <a:t> 87%, 87% and 74%, respectively. Using a combination of all three test systems increases the sensitivity to 92%, highlighting the value of the combinatorial approach.</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Company </a:t>
            </a:r>
            <a:r>
              <a:rPr lang="en-US" sz="1200" kern="1200" dirty="0" err="1">
                <a:solidFill>
                  <a:schemeClr val="tx1"/>
                </a:solidFill>
                <a:effectLst/>
                <a:latin typeface="+mn-lt"/>
                <a:ea typeface="+mn-ea"/>
                <a:cs typeface="+mn-cs"/>
              </a:rPr>
              <a:t>Vivaltes</a:t>
            </a:r>
            <a:r>
              <a:rPr lang="en-US" sz="1200" kern="1200" dirty="0">
                <a:solidFill>
                  <a:schemeClr val="tx1"/>
                </a:solidFill>
                <a:effectLst/>
                <a:latin typeface="+mn-lt"/>
                <a:ea typeface="+mn-ea"/>
                <a:cs typeface="+mn-cs"/>
              </a:rPr>
              <a:t> was formed as a result of the Challenge and can be contacted via their website </a:t>
            </a: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5E74D3EC-CF51-4184-8DE5-B0FD8354024F}" type="slidenum">
              <a:rPr lang="en-GB" smtClean="0"/>
              <a:t>6</a:t>
            </a:fld>
            <a:endParaRPr lang="en-GB"/>
          </a:p>
        </p:txBody>
      </p:sp>
    </p:spTree>
    <p:extLst>
      <p:ext uri="{BB962C8B-B14F-4D97-AF65-F5344CB8AC3E}">
        <p14:creationId xmlns:p14="http://schemas.microsoft.com/office/powerpoint/2010/main" val="38937186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Calcium signaling:</a:t>
            </a:r>
          </a:p>
          <a:p>
            <a:endParaRPr lang="en-US" dirty="0"/>
          </a:p>
          <a:p>
            <a:r>
              <a:rPr lang="en-US" dirty="0"/>
              <a:t>https://</a:t>
            </a:r>
            <a:r>
              <a:rPr lang="en-US" dirty="0" err="1"/>
              <a:t>www.youtube.com</a:t>
            </a:r>
            <a:r>
              <a:rPr lang="en-US" dirty="0"/>
              <a:t>/</a:t>
            </a:r>
            <a:r>
              <a:rPr lang="en-US" dirty="0" err="1"/>
              <a:t>watch?v</a:t>
            </a:r>
            <a:r>
              <a:rPr lang="en-US"/>
              <a:t>=1mun87TOnTk</a:t>
            </a:r>
          </a:p>
        </p:txBody>
      </p:sp>
      <p:sp>
        <p:nvSpPr>
          <p:cNvPr id="4" name="Slide Number Placeholder 3"/>
          <p:cNvSpPr>
            <a:spLocks noGrp="1"/>
          </p:cNvSpPr>
          <p:nvPr>
            <p:ph type="sldNum" sz="quarter" idx="5"/>
          </p:nvPr>
        </p:nvSpPr>
        <p:spPr/>
        <p:txBody>
          <a:bodyPr/>
          <a:lstStyle/>
          <a:p>
            <a:fld id="{0F91DED7-16B3-6F44-8548-73CF472078DB}" type="slidenum">
              <a:rPr lang="nl-NL" smtClean="0"/>
              <a:t>8</a:t>
            </a:fld>
            <a:endParaRPr lang="nl-NL"/>
          </a:p>
        </p:txBody>
      </p:sp>
    </p:spTree>
    <p:extLst>
      <p:ext uri="{BB962C8B-B14F-4D97-AF65-F5344CB8AC3E}">
        <p14:creationId xmlns:p14="http://schemas.microsoft.com/office/powerpoint/2010/main" val="28192418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l">
              <a:spcBef>
                <a:spcPts val="0"/>
              </a:spcBef>
              <a:spcAft>
                <a:spcPts val="0"/>
              </a:spcAft>
            </a:pPr>
            <a:r>
              <a:rPr lang="en-GB" sz="1800" b="0" i="0" u="none" strike="noStrike" dirty="0">
                <a:solidFill>
                  <a:srgbClr val="000000"/>
                </a:solidFill>
                <a:effectLst/>
                <a:latin typeface="Verdana" panose="020B0604030504040204" pitchFamily="34" charset="0"/>
              </a:rPr>
              <a:t>WFSR assessed the effects of a series of model compounds and petroleum UVCBs on the production of a range of steroid hormones by human H295R cells using LC-MS-based quantification. The model compounds affected the steroid hormone production as expected, confirming the validity of the test system, and for some petroleum UVCBs also effects on steroid hormone production was found. This indicates a potential hormone disruptive effect of some of the petroleum UVCBs, being a possible indication of adverse effects on reproduction and/or development. In the next phase, for selected UVCBs concentration-dependent effects will be studied and new UVCB samples will be tested.</a:t>
            </a:r>
            <a:endParaRPr lang="en-GB" sz="1800" b="0" i="0" u="none" strike="noStrike" dirty="0">
              <a:solidFill>
                <a:srgbClr val="000000"/>
              </a:solidFill>
              <a:effectLst/>
              <a:latin typeface="Calibri" panose="020F0502020204030204" pitchFamily="34" charset="0"/>
            </a:endParaRPr>
          </a:p>
          <a:p>
            <a:pPr marL="0" marR="0" algn="l">
              <a:spcBef>
                <a:spcPts val="0"/>
              </a:spcBef>
              <a:spcAft>
                <a:spcPts val="0"/>
              </a:spcAft>
            </a:pPr>
            <a:r>
              <a:rPr lang="en-GB" sz="1800" b="0" i="0" u="none" strike="noStrike" dirty="0">
                <a:solidFill>
                  <a:srgbClr val="000000"/>
                </a:solidFill>
                <a:effectLst/>
                <a:latin typeface="Verdana" panose="020B0604030504040204" pitchFamily="34" charset="0"/>
              </a:rPr>
              <a:t> </a:t>
            </a:r>
            <a:endParaRPr lang="en-GB" sz="1800" b="0" i="0" u="none" strike="noStrike" dirty="0">
              <a:solidFill>
                <a:srgbClr val="000000"/>
              </a:solidFill>
              <a:effectLst/>
              <a:latin typeface="Calibri" panose="020F0502020204030204" pitchFamily="34" charset="0"/>
            </a:endParaRPr>
          </a:p>
          <a:p>
            <a:endParaRPr lang="en-US" dirty="0"/>
          </a:p>
          <a:p>
            <a:endParaRPr lang="en-US" dirty="0"/>
          </a:p>
          <a:p>
            <a:r>
              <a:rPr lang="en-US" dirty="0"/>
              <a:t>Steroid production GC MS</a:t>
            </a:r>
          </a:p>
        </p:txBody>
      </p:sp>
      <p:sp>
        <p:nvSpPr>
          <p:cNvPr id="4" name="Slide Number Placeholder 3"/>
          <p:cNvSpPr>
            <a:spLocks noGrp="1"/>
          </p:cNvSpPr>
          <p:nvPr>
            <p:ph type="sldNum" sz="quarter" idx="5"/>
          </p:nvPr>
        </p:nvSpPr>
        <p:spPr/>
        <p:txBody>
          <a:bodyPr/>
          <a:lstStyle/>
          <a:p>
            <a:fld id="{8A8BC2F3-B0E9-FF4F-B988-8EB0EEC48BF7}" type="slidenum">
              <a:rPr lang="en-US" smtClean="0"/>
              <a:t>16</a:t>
            </a:fld>
            <a:endParaRPr lang="en-US"/>
          </a:p>
        </p:txBody>
      </p:sp>
    </p:spTree>
    <p:extLst>
      <p:ext uri="{BB962C8B-B14F-4D97-AF65-F5344CB8AC3E}">
        <p14:creationId xmlns:p14="http://schemas.microsoft.com/office/powerpoint/2010/main" val="34740031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A63BB8A-BBB4-F840-B77A-593B2B9B09E3}" type="slidenum">
              <a:rPr lang="en-US" smtClean="0"/>
              <a:t>17</a:t>
            </a:fld>
            <a:endParaRPr lang="en-US"/>
          </a:p>
        </p:txBody>
      </p:sp>
    </p:spTree>
    <p:extLst>
      <p:ext uri="{BB962C8B-B14F-4D97-AF65-F5344CB8AC3E}">
        <p14:creationId xmlns:p14="http://schemas.microsoft.com/office/powerpoint/2010/main" val="10730656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6DDE00-6A06-764B-81DE-E0366EEF51E1}"/>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NL"/>
          </a:p>
        </p:txBody>
      </p:sp>
      <p:sp>
        <p:nvSpPr>
          <p:cNvPr id="3" name="Subtitle 2">
            <a:extLst>
              <a:ext uri="{FF2B5EF4-FFF2-40B4-BE49-F238E27FC236}">
                <a16:creationId xmlns:a16="http://schemas.microsoft.com/office/drawing/2014/main" id="{D5BB1B6D-6558-481A-BCAD-A626E899EEF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NL"/>
          </a:p>
        </p:txBody>
      </p:sp>
    </p:spTree>
    <p:extLst>
      <p:ext uri="{BB962C8B-B14F-4D97-AF65-F5344CB8AC3E}">
        <p14:creationId xmlns:p14="http://schemas.microsoft.com/office/powerpoint/2010/main" val="37934257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Text Placeholder 7"/>
          <p:cNvSpPr>
            <a:spLocks noGrp="1"/>
          </p:cNvSpPr>
          <p:nvPr>
            <p:ph type="body" sz="quarter" idx="10"/>
          </p:nvPr>
        </p:nvSpPr>
        <p:spPr>
          <a:xfrm>
            <a:off x="1644816" y="6120000"/>
            <a:ext cx="4739216" cy="431900"/>
          </a:xfrm>
        </p:spPr>
        <p:txBody>
          <a:bodyPr anchor="b">
            <a:noAutofit/>
          </a:bodyPr>
          <a:lstStyle>
            <a:lvl1pPr>
              <a:lnSpc>
                <a:spcPts val="1400"/>
              </a:lnSpc>
              <a:spcAft>
                <a:spcPts val="0"/>
              </a:spcAft>
              <a:defRPr sz="1050"/>
            </a:lvl1pPr>
          </a:lstStyle>
          <a:p>
            <a:pPr lvl="0"/>
            <a:r>
              <a:rPr lang="nl-NL"/>
              <a:t>Klik om de tekststijl van het model te bewerken</a:t>
            </a:r>
          </a:p>
        </p:txBody>
      </p:sp>
    </p:spTree>
    <p:extLst>
      <p:ext uri="{BB962C8B-B14F-4D97-AF65-F5344CB8AC3E}">
        <p14:creationId xmlns:p14="http://schemas.microsoft.com/office/powerpoint/2010/main" val="1310709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9808BB-C6AF-F510-BFBB-A248A480287A}"/>
              </a:ext>
            </a:extLst>
          </p:cNvPr>
          <p:cNvSpPr>
            <a:spLocks noGrp="1"/>
          </p:cNvSpPr>
          <p:nvPr>
            <p:ph type="title"/>
          </p:nvPr>
        </p:nvSpPr>
        <p:spPr/>
        <p:txBody>
          <a:bodyPr/>
          <a:lstStyle/>
          <a:p>
            <a:r>
              <a:rPr lang="en-GB"/>
              <a:t>Click to edit Master title style</a:t>
            </a:r>
            <a:endParaRPr lang="en-NL"/>
          </a:p>
        </p:txBody>
      </p:sp>
      <p:sp>
        <p:nvSpPr>
          <p:cNvPr id="3" name="Content Placeholder 2">
            <a:extLst>
              <a:ext uri="{FF2B5EF4-FFF2-40B4-BE49-F238E27FC236}">
                <a16:creationId xmlns:a16="http://schemas.microsoft.com/office/drawing/2014/main" id="{414E30D3-121A-DF8A-0675-7148448E560D}"/>
              </a:ext>
            </a:extLst>
          </p:cNvPr>
          <p:cNvSpPr>
            <a:spLocks noGrp="1"/>
          </p:cNvSpPr>
          <p:nvPr>
            <p:ph idx="1"/>
          </p:nvPr>
        </p:nvSpPr>
        <p:spPr>
          <a:xfrm>
            <a:off x="838200" y="1825625"/>
            <a:ext cx="10515600" cy="408815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36572594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C89034-D492-155B-B6F9-775AF6894EB4}"/>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NL"/>
          </a:p>
        </p:txBody>
      </p:sp>
      <p:sp>
        <p:nvSpPr>
          <p:cNvPr id="3" name="Text Placeholder 2">
            <a:extLst>
              <a:ext uri="{FF2B5EF4-FFF2-40B4-BE49-F238E27FC236}">
                <a16:creationId xmlns:a16="http://schemas.microsoft.com/office/drawing/2014/main" id="{E4C024B0-201C-8642-6DB1-EDA7E4EFC20B}"/>
              </a:ext>
            </a:extLst>
          </p:cNvPr>
          <p:cNvSpPr>
            <a:spLocks noGrp="1"/>
          </p:cNvSpPr>
          <p:nvPr>
            <p:ph type="body" idx="1"/>
          </p:nvPr>
        </p:nvSpPr>
        <p:spPr>
          <a:xfrm>
            <a:off x="831850" y="4589464"/>
            <a:ext cx="10515600" cy="1254746"/>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39447717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0B8430-4848-F108-A3E9-800F0BF0C672}"/>
              </a:ext>
            </a:extLst>
          </p:cNvPr>
          <p:cNvSpPr>
            <a:spLocks noGrp="1"/>
          </p:cNvSpPr>
          <p:nvPr>
            <p:ph type="title"/>
          </p:nvPr>
        </p:nvSpPr>
        <p:spPr/>
        <p:txBody>
          <a:bodyPr/>
          <a:lstStyle/>
          <a:p>
            <a:r>
              <a:rPr lang="en-GB"/>
              <a:t>Click to edit Master title style</a:t>
            </a:r>
            <a:endParaRPr lang="en-NL"/>
          </a:p>
        </p:txBody>
      </p:sp>
      <p:sp>
        <p:nvSpPr>
          <p:cNvPr id="3" name="Content Placeholder 2">
            <a:extLst>
              <a:ext uri="{FF2B5EF4-FFF2-40B4-BE49-F238E27FC236}">
                <a16:creationId xmlns:a16="http://schemas.microsoft.com/office/drawing/2014/main" id="{238DFD9F-A2F4-349A-9750-82FF3B071890}"/>
              </a:ext>
            </a:extLst>
          </p:cNvPr>
          <p:cNvSpPr>
            <a:spLocks noGrp="1"/>
          </p:cNvSpPr>
          <p:nvPr>
            <p:ph sz="half" idx="1"/>
          </p:nvPr>
        </p:nvSpPr>
        <p:spPr>
          <a:xfrm>
            <a:off x="838200" y="1825625"/>
            <a:ext cx="5181600" cy="4108036"/>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4" name="Content Placeholder 3">
            <a:extLst>
              <a:ext uri="{FF2B5EF4-FFF2-40B4-BE49-F238E27FC236}">
                <a16:creationId xmlns:a16="http://schemas.microsoft.com/office/drawing/2014/main" id="{DDABEFAA-D342-8C04-6B5D-B4041039898A}"/>
              </a:ext>
            </a:extLst>
          </p:cNvPr>
          <p:cNvSpPr>
            <a:spLocks noGrp="1"/>
          </p:cNvSpPr>
          <p:nvPr>
            <p:ph sz="half" idx="2"/>
          </p:nvPr>
        </p:nvSpPr>
        <p:spPr>
          <a:xfrm>
            <a:off x="6172200" y="1825625"/>
            <a:ext cx="5181600" cy="4108036"/>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9835606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62F085-DEB5-C0C7-7E5B-C027A4D8F20C}"/>
              </a:ext>
            </a:extLst>
          </p:cNvPr>
          <p:cNvSpPr>
            <a:spLocks noGrp="1"/>
          </p:cNvSpPr>
          <p:nvPr>
            <p:ph type="title"/>
          </p:nvPr>
        </p:nvSpPr>
        <p:spPr>
          <a:xfrm>
            <a:off x="839788" y="365125"/>
            <a:ext cx="10515600" cy="1325563"/>
          </a:xfrm>
        </p:spPr>
        <p:txBody>
          <a:bodyPr/>
          <a:lstStyle/>
          <a:p>
            <a:r>
              <a:rPr lang="en-GB"/>
              <a:t>Click to edit Master title style</a:t>
            </a:r>
            <a:endParaRPr lang="en-NL"/>
          </a:p>
        </p:txBody>
      </p:sp>
      <p:sp>
        <p:nvSpPr>
          <p:cNvPr id="3" name="Text Placeholder 2">
            <a:extLst>
              <a:ext uri="{FF2B5EF4-FFF2-40B4-BE49-F238E27FC236}">
                <a16:creationId xmlns:a16="http://schemas.microsoft.com/office/drawing/2014/main" id="{4D57A726-91C4-F9B0-9F7C-34143B52F24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02E43960-5118-59C3-0002-35E547D96A9A}"/>
              </a:ext>
            </a:extLst>
          </p:cNvPr>
          <p:cNvSpPr>
            <a:spLocks noGrp="1"/>
          </p:cNvSpPr>
          <p:nvPr>
            <p:ph sz="half" idx="2"/>
          </p:nvPr>
        </p:nvSpPr>
        <p:spPr>
          <a:xfrm>
            <a:off x="839788" y="2505075"/>
            <a:ext cx="5157787" cy="326956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5" name="Text Placeholder 4">
            <a:extLst>
              <a:ext uri="{FF2B5EF4-FFF2-40B4-BE49-F238E27FC236}">
                <a16:creationId xmlns:a16="http://schemas.microsoft.com/office/drawing/2014/main" id="{2E6CB7F4-41F5-BBAA-E06F-C0E732B7AA5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A80D0947-F65D-22FD-6E65-53E3300E9AA1}"/>
              </a:ext>
            </a:extLst>
          </p:cNvPr>
          <p:cNvSpPr>
            <a:spLocks noGrp="1"/>
          </p:cNvSpPr>
          <p:nvPr>
            <p:ph sz="quarter" idx="4"/>
          </p:nvPr>
        </p:nvSpPr>
        <p:spPr>
          <a:xfrm>
            <a:off x="6172200" y="2505075"/>
            <a:ext cx="5183188" cy="326956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40210501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831901-6FC5-9309-99F9-367CADCF51AF}"/>
              </a:ext>
            </a:extLst>
          </p:cNvPr>
          <p:cNvSpPr>
            <a:spLocks noGrp="1"/>
          </p:cNvSpPr>
          <p:nvPr>
            <p:ph type="title"/>
          </p:nvPr>
        </p:nvSpPr>
        <p:spPr/>
        <p:txBody>
          <a:bodyPr/>
          <a:lstStyle/>
          <a:p>
            <a:r>
              <a:rPr lang="en-GB"/>
              <a:t>Click to edit Master title style</a:t>
            </a:r>
            <a:endParaRPr lang="en-NL"/>
          </a:p>
        </p:txBody>
      </p:sp>
    </p:spTree>
    <p:extLst>
      <p:ext uri="{BB962C8B-B14F-4D97-AF65-F5344CB8AC3E}">
        <p14:creationId xmlns:p14="http://schemas.microsoft.com/office/powerpoint/2010/main" val="9684195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55660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0A8420-1A4E-9470-1E2F-21D98341BA4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NL"/>
          </a:p>
        </p:txBody>
      </p:sp>
      <p:sp>
        <p:nvSpPr>
          <p:cNvPr id="3" name="Content Placeholder 2">
            <a:extLst>
              <a:ext uri="{FF2B5EF4-FFF2-40B4-BE49-F238E27FC236}">
                <a16:creationId xmlns:a16="http://schemas.microsoft.com/office/drawing/2014/main" id="{8F6E7E11-7749-74B3-DAA0-2D058479751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4" name="Text Placeholder 3">
            <a:extLst>
              <a:ext uri="{FF2B5EF4-FFF2-40B4-BE49-F238E27FC236}">
                <a16:creationId xmlns:a16="http://schemas.microsoft.com/office/drawing/2014/main" id="{4504B91D-1267-77AD-3A64-F49BC317BD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Tree>
    <p:extLst>
      <p:ext uri="{BB962C8B-B14F-4D97-AF65-F5344CB8AC3E}">
        <p14:creationId xmlns:p14="http://schemas.microsoft.com/office/powerpoint/2010/main" val="27874493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D3E9A3-0E1D-8EBF-C98C-2D6AE871E36B}"/>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NL"/>
          </a:p>
        </p:txBody>
      </p:sp>
      <p:sp>
        <p:nvSpPr>
          <p:cNvPr id="3" name="Picture Placeholder 2">
            <a:extLst>
              <a:ext uri="{FF2B5EF4-FFF2-40B4-BE49-F238E27FC236}">
                <a16:creationId xmlns:a16="http://schemas.microsoft.com/office/drawing/2014/main" id="{F81A5567-0907-B76B-CF62-272B0D622C0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L"/>
          </a:p>
        </p:txBody>
      </p:sp>
      <p:sp>
        <p:nvSpPr>
          <p:cNvPr id="4" name="Text Placeholder 3">
            <a:extLst>
              <a:ext uri="{FF2B5EF4-FFF2-40B4-BE49-F238E27FC236}">
                <a16:creationId xmlns:a16="http://schemas.microsoft.com/office/drawing/2014/main" id="{4F5A4C92-B287-BF89-249E-9C1FB274DBC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Tree>
    <p:extLst>
      <p:ext uri="{BB962C8B-B14F-4D97-AF65-F5344CB8AC3E}">
        <p14:creationId xmlns:p14="http://schemas.microsoft.com/office/powerpoint/2010/main" val="21514002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DAAACF5-E524-ED2C-BCFD-C19A62092DF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NL"/>
          </a:p>
        </p:txBody>
      </p:sp>
      <p:sp>
        <p:nvSpPr>
          <p:cNvPr id="3" name="Text Placeholder 2">
            <a:extLst>
              <a:ext uri="{FF2B5EF4-FFF2-40B4-BE49-F238E27FC236}">
                <a16:creationId xmlns:a16="http://schemas.microsoft.com/office/drawing/2014/main" id="{A74CDF9E-23C0-304C-8A93-556625D52F0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pic>
        <p:nvPicPr>
          <p:cNvPr id="7" name="Picture 6">
            <a:extLst>
              <a:ext uri="{FF2B5EF4-FFF2-40B4-BE49-F238E27FC236}">
                <a16:creationId xmlns:a16="http://schemas.microsoft.com/office/drawing/2014/main" id="{DBD4202D-E5D8-F5E3-A136-DFF50D17F999}"/>
              </a:ext>
            </a:extLst>
          </p:cNvPr>
          <p:cNvPicPr>
            <a:picLocks noChangeAspect="1"/>
          </p:cNvPicPr>
          <p:nvPr userDrawn="1"/>
        </p:nvPicPr>
        <p:blipFill>
          <a:blip r:embed="rId12"/>
          <a:stretch>
            <a:fillRect/>
          </a:stretch>
        </p:blipFill>
        <p:spPr>
          <a:xfrm>
            <a:off x="0" y="5830113"/>
            <a:ext cx="12192001" cy="1027887"/>
          </a:xfrm>
          <a:prstGeom prst="rect">
            <a:avLst/>
          </a:prstGeom>
        </p:spPr>
      </p:pic>
    </p:spTree>
    <p:extLst>
      <p:ext uri="{BB962C8B-B14F-4D97-AF65-F5344CB8AC3E}">
        <p14:creationId xmlns:p14="http://schemas.microsoft.com/office/powerpoint/2010/main" val="12335787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8" Type="http://schemas.openxmlformats.org/officeDocument/2006/relationships/image" Target="../media/image41.tiff"/><Relationship Id="rId3" Type="http://schemas.openxmlformats.org/officeDocument/2006/relationships/image" Target="../media/image36.tiff"/><Relationship Id="rId7" Type="http://schemas.openxmlformats.org/officeDocument/2006/relationships/image" Target="../media/image40.tiff"/><Relationship Id="rId12" Type="http://schemas.openxmlformats.org/officeDocument/2006/relationships/image" Target="../media/image45.tiff"/><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39.tiff"/><Relationship Id="rId11" Type="http://schemas.openxmlformats.org/officeDocument/2006/relationships/image" Target="../media/image44.tiff"/><Relationship Id="rId5" Type="http://schemas.openxmlformats.org/officeDocument/2006/relationships/image" Target="../media/image38.jpeg"/><Relationship Id="rId10" Type="http://schemas.openxmlformats.org/officeDocument/2006/relationships/image" Target="../media/image43.tiff"/><Relationship Id="rId4" Type="http://schemas.openxmlformats.org/officeDocument/2006/relationships/image" Target="../media/image37.tiff"/><Relationship Id="rId9" Type="http://schemas.openxmlformats.org/officeDocument/2006/relationships/image" Target="../media/image42.tiff"/></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6.xml"/><Relationship Id="rId5" Type="http://schemas.openxmlformats.org/officeDocument/2006/relationships/image" Target="../media/image49.jpeg"/><Relationship Id="rId4" Type="http://schemas.openxmlformats.org/officeDocument/2006/relationships/image" Target="../media/image48.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8" Type="http://schemas.openxmlformats.org/officeDocument/2006/relationships/image" Target="../media/image8.tiff"/><Relationship Id="rId3" Type="http://schemas.openxmlformats.org/officeDocument/2006/relationships/image" Target="../media/image3.jpeg"/><Relationship Id="rId7" Type="http://schemas.openxmlformats.org/officeDocument/2006/relationships/image" Target="../media/image7.tiff"/><Relationship Id="rId2" Type="http://schemas.openxmlformats.org/officeDocument/2006/relationships/image" Target="../media/image2.jpeg"/><Relationship Id="rId1" Type="http://schemas.openxmlformats.org/officeDocument/2006/relationships/slideLayout" Target="../slideLayouts/slideLayout10.xml"/><Relationship Id="rId6" Type="http://schemas.openxmlformats.org/officeDocument/2006/relationships/image" Target="../media/image6.tiff"/><Relationship Id="rId5" Type="http://schemas.openxmlformats.org/officeDocument/2006/relationships/image" Target="../media/image5.jpe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png"/><Relationship Id="rId1" Type="http://schemas.openxmlformats.org/officeDocument/2006/relationships/slideLayout" Target="../slideLayouts/slideLayout6.xml"/><Relationship Id="rId4" Type="http://schemas.openxmlformats.org/officeDocument/2006/relationships/image" Target="../media/image52.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8" Type="http://schemas.openxmlformats.org/officeDocument/2006/relationships/video" Target="../media/media4.mov"/><Relationship Id="rId13" Type="http://schemas.openxmlformats.org/officeDocument/2006/relationships/image" Target="../media/image11.png"/><Relationship Id="rId3" Type="http://schemas.microsoft.com/office/2007/relationships/media" Target="../media/media2.mp4"/><Relationship Id="rId7" Type="http://schemas.microsoft.com/office/2007/relationships/media" Target="../media/media4.mov"/><Relationship Id="rId12" Type="http://schemas.openxmlformats.org/officeDocument/2006/relationships/image" Target="../media/image1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video" Target="../media/media3.mp4"/><Relationship Id="rId11" Type="http://schemas.openxmlformats.org/officeDocument/2006/relationships/image" Target="../media/image9.png"/><Relationship Id="rId5" Type="http://schemas.microsoft.com/office/2007/relationships/media" Target="../media/media3.mp4"/><Relationship Id="rId15" Type="http://schemas.openxmlformats.org/officeDocument/2006/relationships/image" Target="../media/image13.png"/><Relationship Id="rId10" Type="http://schemas.openxmlformats.org/officeDocument/2006/relationships/image" Target="../media/image4.png"/><Relationship Id="rId4" Type="http://schemas.openxmlformats.org/officeDocument/2006/relationships/video" Target="../media/media2.mp4"/><Relationship Id="rId9" Type="http://schemas.openxmlformats.org/officeDocument/2006/relationships/slideLayout" Target="../slideLayouts/slideLayout7.xml"/><Relationship Id="rId1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image" Target="../media/image14.tif"/><Relationship Id="rId1" Type="http://schemas.openxmlformats.org/officeDocument/2006/relationships/slideLayout" Target="../slideLayouts/slideLayout6.xml"/><Relationship Id="rId6" Type="http://schemas.openxmlformats.org/officeDocument/2006/relationships/image" Target="../media/image18.tiff"/><Relationship Id="rId5" Type="http://schemas.openxmlformats.org/officeDocument/2006/relationships/image" Target="../media/image17.tiff"/><Relationship Id="rId4" Type="http://schemas.openxmlformats.org/officeDocument/2006/relationships/image" Target="../media/image16.tiff"/></Relationships>
</file>

<file path=ppt/slides/_rels/slide6.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20.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3" Type="http://schemas.openxmlformats.org/officeDocument/2006/relationships/slideLayout" Target="../slideLayouts/slideLayout6.xml"/><Relationship Id="rId7" Type="http://schemas.openxmlformats.org/officeDocument/2006/relationships/image" Target="../media/image23.tiff"/><Relationship Id="rId12" Type="http://schemas.openxmlformats.org/officeDocument/2006/relationships/image" Target="../media/image28.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22.tiff"/><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jpeg"/><Relationship Id="rId4" Type="http://schemas.openxmlformats.org/officeDocument/2006/relationships/notesSlide" Target="../notesSlides/notesSlide2.xml"/><Relationship Id="rId9" Type="http://schemas.openxmlformats.org/officeDocument/2006/relationships/image" Target="../media/image25.png"/><Relationship Id="rId14" Type="http://schemas.openxmlformats.org/officeDocument/2006/relationships/image" Target="../media/image3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6FFFCD-1DDF-EFE6-3061-67419BA2309B}"/>
              </a:ext>
            </a:extLst>
          </p:cNvPr>
          <p:cNvSpPr>
            <a:spLocks noGrp="1"/>
          </p:cNvSpPr>
          <p:nvPr>
            <p:ph type="ctrTitle"/>
          </p:nvPr>
        </p:nvSpPr>
        <p:spPr>
          <a:xfrm>
            <a:off x="536448" y="1122363"/>
            <a:ext cx="10850880" cy="2387600"/>
          </a:xfrm>
        </p:spPr>
        <p:txBody>
          <a:bodyPr>
            <a:normAutofit/>
          </a:bodyPr>
          <a:lstStyle/>
          <a:p>
            <a:r>
              <a:rPr lang="en-GB" sz="3600" b="1" i="0" u="none" strike="noStrike" dirty="0">
                <a:solidFill>
                  <a:srgbClr val="564A42"/>
                </a:solidFill>
                <a:effectLst/>
                <a:latin typeface="Open Sans" panose="020B0606030504020204" pitchFamily="34" charset="0"/>
                <a:ea typeface="Open Sans" panose="020B0606030504020204" pitchFamily="34" charset="0"/>
                <a:cs typeface="Open Sans" panose="020B0606030504020204" pitchFamily="34" charset="0"/>
              </a:rPr>
              <a:t>Next level non-animal testing: </a:t>
            </a:r>
            <a:br>
              <a:rPr lang="en-GB" sz="3600" b="1" i="0" u="none" strike="noStrike" dirty="0">
                <a:solidFill>
                  <a:srgbClr val="564A42"/>
                </a:solidFill>
                <a:effectLst/>
                <a:latin typeface="Open Sans" panose="020B0606030504020204" pitchFamily="34" charset="0"/>
                <a:ea typeface="Open Sans" panose="020B0606030504020204" pitchFamily="34" charset="0"/>
                <a:cs typeface="Open Sans" panose="020B0606030504020204" pitchFamily="34" charset="0"/>
              </a:rPr>
            </a:br>
            <a:r>
              <a:rPr lang="en-GB" sz="3600" b="1" i="0" u="none" strike="noStrike" dirty="0">
                <a:solidFill>
                  <a:srgbClr val="564A42"/>
                </a:solidFill>
                <a:effectLst/>
                <a:latin typeface="Open Sans" panose="020B0606030504020204" pitchFamily="34" charset="0"/>
                <a:ea typeface="Open Sans" panose="020B0606030504020204" pitchFamily="34" charset="0"/>
                <a:cs typeface="Open Sans" panose="020B0606030504020204" pitchFamily="34" charset="0"/>
              </a:rPr>
              <a:t>3R TOXFLOW &amp; </a:t>
            </a:r>
            <a:r>
              <a:rPr lang="en-GB" sz="3600" b="1" i="0" u="none" strike="noStrike" dirty="0" err="1">
                <a:solidFill>
                  <a:srgbClr val="564A42"/>
                </a:solidFill>
                <a:effectLst/>
                <a:latin typeface="Open Sans" panose="020B0606030504020204" pitchFamily="34" charset="0"/>
                <a:ea typeface="Open Sans" panose="020B0606030504020204" pitchFamily="34" charset="0"/>
                <a:cs typeface="Open Sans" panose="020B0606030504020204" pitchFamily="34" charset="0"/>
              </a:rPr>
              <a:t>DARTpaths</a:t>
            </a:r>
            <a:r>
              <a:rPr lang="en-GB" sz="3600" b="1" i="0" u="none" strike="noStrike" dirty="0">
                <a:solidFill>
                  <a:srgbClr val="564A42"/>
                </a:solidFill>
                <a:effectLst/>
                <a:latin typeface="Open Sans" panose="020B0606030504020204" pitchFamily="34" charset="0"/>
                <a:ea typeface="Open Sans" panose="020B0606030504020204" pitchFamily="34" charset="0"/>
                <a:cs typeface="Open Sans" panose="020B0606030504020204" pitchFamily="34" charset="0"/>
              </a:rPr>
              <a:t> results at a glance</a:t>
            </a:r>
            <a:endParaRPr lang="en-NL" sz="3600" b="1">
              <a:solidFill>
                <a:srgbClr val="564A42"/>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Subtitle 2">
            <a:extLst>
              <a:ext uri="{FF2B5EF4-FFF2-40B4-BE49-F238E27FC236}">
                <a16:creationId xmlns:a16="http://schemas.microsoft.com/office/drawing/2014/main" id="{5729F19A-6ED8-5850-C8E1-A99B607B4C43}"/>
              </a:ext>
            </a:extLst>
          </p:cNvPr>
          <p:cNvSpPr>
            <a:spLocks noGrp="1"/>
          </p:cNvSpPr>
          <p:nvPr>
            <p:ph type="subTitle" idx="1"/>
          </p:nvPr>
        </p:nvSpPr>
        <p:spPr>
          <a:xfrm>
            <a:off x="1524000" y="4029774"/>
            <a:ext cx="9144000" cy="1655762"/>
          </a:xfrm>
        </p:spPr>
        <p:txBody>
          <a:bodyPr>
            <a:normAutofit fontScale="92500" lnSpcReduction="10000"/>
          </a:bodyPr>
          <a:lstStyle/>
          <a:p>
            <a:r>
              <a:rPr lang="nl-NL" b="1" dirty="0">
                <a:solidFill>
                  <a:srgbClr val="94C11A"/>
                </a:solidFill>
                <a:latin typeface="Open Sans" panose="020B0606030504020204" pitchFamily="34" charset="0"/>
                <a:ea typeface="Open Sans" panose="020B0606030504020204" pitchFamily="34" charset="0"/>
                <a:cs typeface="Open Sans" panose="020B0606030504020204" pitchFamily="34" charset="0"/>
              </a:rPr>
              <a:t>Marjolein Wildwater, CEO </a:t>
            </a:r>
            <a:r>
              <a:rPr lang="nl-NL" b="1" dirty="0" err="1">
                <a:solidFill>
                  <a:srgbClr val="94C11A"/>
                </a:solidFill>
                <a:latin typeface="Open Sans" panose="020B0606030504020204" pitchFamily="34" charset="0"/>
                <a:ea typeface="Open Sans" panose="020B0606030504020204" pitchFamily="34" charset="0"/>
                <a:cs typeface="Open Sans" panose="020B0606030504020204" pitchFamily="34" charset="0"/>
              </a:rPr>
              <a:t>Vivaltes</a:t>
            </a:r>
            <a:endParaRPr lang="nl-NL" b="1" dirty="0">
              <a:solidFill>
                <a:srgbClr val="94C11A"/>
              </a:solidFill>
              <a:latin typeface="Open Sans" panose="020B0606030504020204" pitchFamily="34" charset="0"/>
              <a:ea typeface="Open Sans" panose="020B0606030504020204" pitchFamily="34" charset="0"/>
              <a:cs typeface="Open Sans" panose="020B0606030504020204" pitchFamily="34" charset="0"/>
            </a:endParaRPr>
          </a:p>
          <a:p>
            <a:endParaRPr lang="nl-NL" dirty="0">
              <a:solidFill>
                <a:srgbClr val="94C11A"/>
              </a:solidFill>
              <a:latin typeface="Open Sans" panose="020B0606030504020204" pitchFamily="34" charset="0"/>
              <a:ea typeface="Open Sans" panose="020B0606030504020204" pitchFamily="34" charset="0"/>
              <a:cs typeface="Open Sans" panose="020B0606030504020204" pitchFamily="34" charset="0"/>
            </a:endParaRPr>
          </a:p>
          <a:p>
            <a:r>
              <a:rPr lang="nl-NL" dirty="0">
                <a:solidFill>
                  <a:srgbClr val="564A42"/>
                </a:solidFill>
                <a:latin typeface="Open Sans" panose="020B0606030504020204" pitchFamily="34" charset="0"/>
                <a:ea typeface="Open Sans" panose="020B0606030504020204" pitchFamily="34" charset="0"/>
                <a:cs typeface="Open Sans" panose="020B0606030504020204" pitchFamily="34" charset="0"/>
              </a:rPr>
              <a:t>3R TOXFLOW (Project leader, HU) </a:t>
            </a:r>
          </a:p>
          <a:p>
            <a:r>
              <a:rPr lang="nl-NL" dirty="0" err="1">
                <a:solidFill>
                  <a:srgbClr val="564A42"/>
                </a:solidFill>
                <a:latin typeface="Open Sans" panose="020B0606030504020204" pitchFamily="34" charset="0"/>
                <a:ea typeface="Open Sans" panose="020B0606030504020204" pitchFamily="34" charset="0"/>
                <a:cs typeface="Open Sans" panose="020B0606030504020204" pitchFamily="34" charset="0"/>
              </a:rPr>
              <a:t>DARTpaths</a:t>
            </a:r>
            <a:r>
              <a:rPr lang="nl-NL" dirty="0">
                <a:solidFill>
                  <a:srgbClr val="564A42"/>
                </a:solidFill>
                <a:latin typeface="Open Sans" panose="020B0606030504020204" pitchFamily="34" charset="0"/>
                <a:ea typeface="Open Sans" panose="020B0606030504020204" pitchFamily="34" charset="0"/>
                <a:cs typeface="Open Sans" panose="020B0606030504020204" pitchFamily="34" charset="0"/>
              </a:rPr>
              <a:t> (Project leader, </a:t>
            </a:r>
            <a:r>
              <a:rPr lang="nl-NL" dirty="0" err="1">
                <a:solidFill>
                  <a:srgbClr val="564A42"/>
                </a:solidFill>
                <a:latin typeface="Open Sans" panose="020B0606030504020204" pitchFamily="34" charset="0"/>
                <a:ea typeface="Open Sans" panose="020B0606030504020204" pitchFamily="34" charset="0"/>
                <a:cs typeface="Open Sans" panose="020B0606030504020204" pitchFamily="34" charset="0"/>
              </a:rPr>
              <a:t>Vivaltes</a:t>
            </a:r>
            <a:r>
              <a:rPr lang="nl-NL" dirty="0">
                <a:solidFill>
                  <a:srgbClr val="564A42"/>
                </a:solidFill>
                <a:latin typeface="Open Sans" panose="020B0606030504020204" pitchFamily="34" charset="0"/>
                <a:ea typeface="Open Sans" panose="020B0606030504020204" pitchFamily="34" charset="0"/>
                <a:cs typeface="Open Sans" panose="020B0606030504020204" pitchFamily="34" charset="0"/>
              </a:rPr>
              <a:t>)</a:t>
            </a:r>
            <a:endParaRPr lang="en-NL">
              <a:solidFill>
                <a:srgbClr val="564A42"/>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5826938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D8FEDD-8EAE-8DDF-3320-80A28A17527D}"/>
              </a:ext>
            </a:extLst>
          </p:cNvPr>
          <p:cNvSpPr>
            <a:spLocks noGrp="1"/>
          </p:cNvSpPr>
          <p:nvPr>
            <p:ph type="title"/>
          </p:nvPr>
        </p:nvSpPr>
        <p:spPr>
          <a:xfrm>
            <a:off x="623888" y="254345"/>
            <a:ext cx="11191876" cy="1325563"/>
          </a:xfrm>
        </p:spPr>
        <p:txBody>
          <a:bodyPr>
            <a:normAutofit/>
          </a:bodyPr>
          <a:lstStyle/>
          <a:p>
            <a:pPr algn="ctr"/>
            <a:r>
              <a:rPr lang="en-US" sz="3200" b="1" dirty="0">
                <a:solidFill>
                  <a:srgbClr val="94C11A"/>
                </a:solidFill>
                <a:latin typeface="Open Sans" panose="020B0606030504020204" pitchFamily="34" charset="0"/>
                <a:ea typeface="Open Sans" panose="020B0606030504020204" pitchFamily="34" charset="0"/>
                <a:cs typeface="Open Sans" panose="020B0606030504020204" pitchFamily="34" charset="0"/>
              </a:rPr>
              <a:t>The key for acceptance &amp; adaptation of alternative testing strategies is cross-species conservation</a:t>
            </a:r>
          </a:p>
        </p:txBody>
      </p:sp>
      <p:grpSp>
        <p:nvGrpSpPr>
          <p:cNvPr id="5" name="Group 4">
            <a:extLst>
              <a:ext uri="{FF2B5EF4-FFF2-40B4-BE49-F238E27FC236}">
                <a16:creationId xmlns:a16="http://schemas.microsoft.com/office/drawing/2014/main" id="{5C8A8E7B-4BBA-3CA4-8AA8-B344623859AF}"/>
              </a:ext>
            </a:extLst>
          </p:cNvPr>
          <p:cNvGrpSpPr/>
          <p:nvPr/>
        </p:nvGrpSpPr>
        <p:grpSpPr>
          <a:xfrm>
            <a:off x="711993" y="1579908"/>
            <a:ext cx="10768013" cy="4259871"/>
            <a:chOff x="711993" y="1989450"/>
            <a:chExt cx="10768013" cy="4259871"/>
          </a:xfrm>
        </p:grpSpPr>
        <p:pic>
          <p:nvPicPr>
            <p:cNvPr id="3" name="Picture 2">
              <a:extLst>
                <a:ext uri="{FF2B5EF4-FFF2-40B4-BE49-F238E27FC236}">
                  <a16:creationId xmlns:a16="http://schemas.microsoft.com/office/drawing/2014/main" id="{26A69C29-C0FC-2531-F499-6C5DE6395C7E}"/>
                </a:ext>
              </a:extLst>
            </p:cNvPr>
            <p:cNvPicPr>
              <a:picLocks noChangeAspect="1"/>
            </p:cNvPicPr>
            <p:nvPr/>
          </p:nvPicPr>
          <p:blipFill>
            <a:blip r:embed="rId2"/>
            <a:stretch>
              <a:fillRect/>
            </a:stretch>
          </p:blipFill>
          <p:spPr>
            <a:xfrm>
              <a:off x="2599621" y="1989450"/>
              <a:ext cx="7330191" cy="3922847"/>
            </a:xfrm>
            <a:prstGeom prst="rect">
              <a:avLst/>
            </a:prstGeom>
          </p:spPr>
        </p:pic>
        <p:sp>
          <p:nvSpPr>
            <p:cNvPr id="4" name="TextBox 3">
              <a:extLst>
                <a:ext uri="{FF2B5EF4-FFF2-40B4-BE49-F238E27FC236}">
                  <a16:creationId xmlns:a16="http://schemas.microsoft.com/office/drawing/2014/main" id="{F43303A1-C1D6-E85A-07E1-C0A655F8872B}"/>
                </a:ext>
              </a:extLst>
            </p:cNvPr>
            <p:cNvSpPr txBox="1"/>
            <p:nvPr/>
          </p:nvSpPr>
          <p:spPr>
            <a:xfrm>
              <a:off x="711993" y="5879989"/>
              <a:ext cx="10768013" cy="369332"/>
            </a:xfrm>
            <a:prstGeom prst="rect">
              <a:avLst/>
            </a:prstGeom>
            <a:noFill/>
          </p:spPr>
          <p:txBody>
            <a:bodyPr wrap="square" rtlCol="0">
              <a:spAutoFit/>
            </a:bodyPr>
            <a:lstStyle/>
            <a:p>
              <a:pPr algn="ctr"/>
              <a:r>
                <a:rPr lang="en-US" b="1" i="1" dirty="0">
                  <a:solidFill>
                    <a:srgbClr val="564A42"/>
                  </a:solidFill>
                  <a:latin typeface="Open Sans" panose="020B0606030504020204" pitchFamily="34" charset="0"/>
                  <a:ea typeface="Open Sans" panose="020B0606030504020204" pitchFamily="34" charset="0"/>
                  <a:cs typeface="Open Sans" panose="020B0606030504020204" pitchFamily="34" charset="0"/>
                </a:rPr>
                <a:t>from phenotypes to molecular mechanisms and vice versa</a:t>
              </a:r>
            </a:p>
          </p:txBody>
        </p:sp>
      </p:grpSp>
    </p:spTree>
    <p:extLst>
      <p:ext uri="{BB962C8B-B14F-4D97-AF65-F5344CB8AC3E}">
        <p14:creationId xmlns:p14="http://schemas.microsoft.com/office/powerpoint/2010/main" val="11611268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0497C13-FB15-410C-9EE2-EF5729746DBC}"/>
              </a:ext>
            </a:extLst>
          </p:cNvPr>
          <p:cNvSpPr txBox="1"/>
          <p:nvPr/>
        </p:nvSpPr>
        <p:spPr>
          <a:xfrm>
            <a:off x="521492" y="2146250"/>
            <a:ext cx="11255980" cy="2308324"/>
          </a:xfrm>
          <a:prstGeom prst="rect">
            <a:avLst/>
          </a:prstGeom>
          <a:noFill/>
        </p:spPr>
        <p:txBody>
          <a:bodyPr wrap="square">
            <a:spAutoFit/>
          </a:bodyPr>
          <a:lstStyle/>
          <a:p>
            <a:pPr fontAlgn="base"/>
            <a:r>
              <a:rPr lang="en-US" sz="2400" b="1" dirty="0">
                <a:solidFill>
                  <a:srgbClr val="564A42"/>
                </a:solidFill>
                <a:latin typeface="Open Sans" panose="020B0606030504020204" pitchFamily="34" charset="0"/>
                <a:ea typeface="Open Sans" panose="020B0606030504020204" pitchFamily="34" charset="0"/>
                <a:cs typeface="Open Sans" panose="020B0606030504020204" pitchFamily="34" charset="0"/>
              </a:rPr>
              <a:t>Key focus of </a:t>
            </a:r>
            <a:r>
              <a:rPr lang="en-US" sz="2400" b="1" dirty="0" err="1">
                <a:solidFill>
                  <a:srgbClr val="564A42"/>
                </a:solidFill>
                <a:latin typeface="Open Sans" panose="020B0606030504020204" pitchFamily="34" charset="0"/>
                <a:ea typeface="Open Sans" panose="020B0606030504020204" pitchFamily="34" charset="0"/>
                <a:cs typeface="Open Sans" panose="020B0606030504020204" pitchFamily="34" charset="0"/>
              </a:rPr>
              <a:t>DARTpaths</a:t>
            </a:r>
            <a:r>
              <a:rPr lang="en-US" sz="2400" b="1" dirty="0">
                <a:solidFill>
                  <a:srgbClr val="564A42"/>
                </a:solidFill>
                <a:latin typeface="Open Sans" panose="020B0606030504020204" pitchFamily="34" charset="0"/>
                <a:ea typeface="Open Sans" panose="020B0606030504020204" pitchFamily="34" charset="0"/>
                <a:cs typeface="Open Sans" panose="020B0606030504020204" pitchFamily="34" charset="0"/>
              </a:rPr>
              <a:t> data analytics project</a:t>
            </a:r>
          </a:p>
          <a:p>
            <a:pPr fontAlgn="base"/>
            <a:endParaRPr lang="en-US" sz="2400" dirty="0">
              <a:solidFill>
                <a:srgbClr val="564A42"/>
              </a:solidFill>
              <a:latin typeface="Open Sans" panose="020B0606030504020204" pitchFamily="34" charset="0"/>
              <a:ea typeface="Open Sans" panose="020B0606030504020204" pitchFamily="34" charset="0"/>
              <a:cs typeface="Open Sans" panose="020B0606030504020204" pitchFamily="34" charset="0"/>
            </a:endParaRPr>
          </a:p>
          <a:p>
            <a:pPr marL="342900" indent="-342900" fontAlgn="base">
              <a:buFont typeface="Wingdings" pitchFamily="2" charset="2"/>
              <a:buChar char="§"/>
            </a:pPr>
            <a:r>
              <a:rPr lang="en-US" sz="2400" dirty="0">
                <a:solidFill>
                  <a:srgbClr val="564A42"/>
                </a:solidFill>
                <a:latin typeface="Open Sans" panose="020B0606030504020204" pitchFamily="34" charset="0"/>
                <a:ea typeface="Open Sans" panose="020B0606030504020204" pitchFamily="34" charset="0"/>
                <a:cs typeface="Open Sans" panose="020B0606030504020204" pitchFamily="34" charset="0"/>
              </a:rPr>
              <a:t>Taking advantage of existing data from scientific sources</a:t>
            </a:r>
          </a:p>
          <a:p>
            <a:pPr marL="342900" indent="-342900" fontAlgn="base">
              <a:buFont typeface="Wingdings" pitchFamily="2" charset="2"/>
              <a:buChar char="§"/>
            </a:pPr>
            <a:r>
              <a:rPr lang="en-US" sz="2400" dirty="0">
                <a:solidFill>
                  <a:srgbClr val="564A42"/>
                </a:solidFill>
                <a:latin typeface="Open Sans" panose="020B0606030504020204" pitchFamily="34" charset="0"/>
                <a:ea typeface="Open Sans" panose="020B0606030504020204" pitchFamily="34" charset="0"/>
                <a:cs typeface="Open Sans" panose="020B0606030504020204" pitchFamily="34" charset="0"/>
              </a:rPr>
              <a:t>Interconnecting this data with new test methodologies to improve predictions</a:t>
            </a:r>
          </a:p>
          <a:p>
            <a:pPr marL="342900" indent="-342900" fontAlgn="base">
              <a:buFont typeface="Wingdings" pitchFamily="2" charset="2"/>
              <a:buChar char="§"/>
            </a:pPr>
            <a:r>
              <a:rPr lang="en-US" sz="2400" dirty="0">
                <a:solidFill>
                  <a:srgbClr val="564A42"/>
                </a:solidFill>
                <a:latin typeface="Open Sans" panose="020B0606030504020204" pitchFamily="34" charset="0"/>
                <a:ea typeface="Open Sans" panose="020B0606030504020204" pitchFamily="34" charset="0"/>
                <a:cs typeface="Open Sans" panose="020B0606030504020204" pitchFamily="34" charset="0"/>
              </a:rPr>
              <a:t>Bridging the gap and building bridges between old and new test strategies</a:t>
            </a:r>
          </a:p>
        </p:txBody>
      </p:sp>
      <p:sp>
        <p:nvSpPr>
          <p:cNvPr id="5" name="Title 1">
            <a:extLst>
              <a:ext uri="{FF2B5EF4-FFF2-40B4-BE49-F238E27FC236}">
                <a16:creationId xmlns:a16="http://schemas.microsoft.com/office/drawing/2014/main" id="{33355C4C-29DC-A0FD-9925-B2E75B1EFDEB}"/>
              </a:ext>
            </a:extLst>
          </p:cNvPr>
          <p:cNvSpPr txBox="1">
            <a:spLocks/>
          </p:cNvSpPr>
          <p:nvPr/>
        </p:nvSpPr>
        <p:spPr>
          <a:xfrm>
            <a:off x="838200" y="39364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solidFill>
                  <a:srgbClr val="94C11A"/>
                </a:solidFill>
                <a:latin typeface="Open Sans" panose="020B0606030504020204" pitchFamily="34" charset="0"/>
                <a:ea typeface="Open Sans" panose="020B0606030504020204" pitchFamily="34" charset="0"/>
                <a:cs typeface="Open Sans" panose="020B0606030504020204" pitchFamily="34" charset="0"/>
              </a:rPr>
              <a:t>Focus of </a:t>
            </a:r>
            <a:r>
              <a:rPr lang="en-US" sz="3200" b="1" dirty="0" err="1">
                <a:solidFill>
                  <a:srgbClr val="94C11A"/>
                </a:solidFill>
                <a:latin typeface="Open Sans" panose="020B0606030504020204" pitchFamily="34" charset="0"/>
                <a:ea typeface="Open Sans" panose="020B0606030504020204" pitchFamily="34" charset="0"/>
                <a:cs typeface="Open Sans" panose="020B0606030504020204" pitchFamily="34" charset="0"/>
              </a:rPr>
              <a:t>DARTpaths</a:t>
            </a:r>
            <a:r>
              <a:rPr lang="en-US" sz="3200" b="1" dirty="0">
                <a:solidFill>
                  <a:srgbClr val="94C11A"/>
                </a:solidFill>
                <a:latin typeface="Open Sans" panose="020B0606030504020204" pitchFamily="34" charset="0"/>
                <a:ea typeface="Open Sans" panose="020B0606030504020204" pitchFamily="34" charset="0"/>
                <a:cs typeface="Open Sans" panose="020B0606030504020204" pitchFamily="34" charset="0"/>
              </a:rPr>
              <a:t> is to improve prediction &amp; proper test selection by data analytics</a:t>
            </a:r>
          </a:p>
        </p:txBody>
      </p:sp>
    </p:spTree>
    <p:extLst>
      <p:ext uri="{BB962C8B-B14F-4D97-AF65-F5344CB8AC3E}">
        <p14:creationId xmlns:p14="http://schemas.microsoft.com/office/powerpoint/2010/main" val="6359606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549A5D-60EE-7147-AE46-0752D62C0AA2}"/>
              </a:ext>
            </a:extLst>
          </p:cNvPr>
          <p:cNvSpPr>
            <a:spLocks noGrp="1"/>
          </p:cNvSpPr>
          <p:nvPr>
            <p:ph type="title"/>
          </p:nvPr>
        </p:nvSpPr>
        <p:spPr>
          <a:xfrm>
            <a:off x="548640" y="635000"/>
            <a:ext cx="11265408" cy="554038"/>
          </a:xfrm>
        </p:spPr>
        <p:txBody>
          <a:bodyPr>
            <a:noAutofit/>
          </a:bodyPr>
          <a:lstStyle/>
          <a:p>
            <a:pPr>
              <a:defRPr/>
            </a:pPr>
            <a:r>
              <a:rPr lang="en-US" sz="3200" b="1" dirty="0">
                <a:solidFill>
                  <a:srgbClr val="94C11A"/>
                </a:solidFill>
                <a:latin typeface="Open Sans" panose="020B0606030504020204" pitchFamily="34" charset="0"/>
                <a:ea typeface="Open Sans" panose="020B0606030504020204" pitchFamily="34" charset="0"/>
                <a:cs typeface="Open Sans" panose="020B0606030504020204" pitchFamily="34" charset="0"/>
              </a:rPr>
              <a:t>Economical perspective of 3R TOXFLOW &amp; </a:t>
            </a:r>
            <a:r>
              <a:rPr lang="en-US" sz="3200" b="1" dirty="0" err="1">
                <a:solidFill>
                  <a:srgbClr val="94C11A"/>
                </a:solidFill>
                <a:latin typeface="Open Sans" panose="020B0606030504020204" pitchFamily="34" charset="0"/>
                <a:ea typeface="Open Sans" panose="020B0606030504020204" pitchFamily="34" charset="0"/>
                <a:cs typeface="Open Sans" panose="020B0606030504020204" pitchFamily="34" charset="0"/>
              </a:rPr>
              <a:t>DARTpaths</a:t>
            </a:r>
            <a:endParaRPr lang="en-US" sz="3200" b="1" dirty="0">
              <a:solidFill>
                <a:srgbClr val="94C11A"/>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5602" name="Rectangle 2">
            <a:extLst>
              <a:ext uri="{FF2B5EF4-FFF2-40B4-BE49-F238E27FC236}">
                <a16:creationId xmlns:a16="http://schemas.microsoft.com/office/drawing/2014/main" id="{C2C6E037-6C25-B936-8568-257BCBD80963}"/>
              </a:ext>
            </a:extLst>
          </p:cNvPr>
          <p:cNvSpPr>
            <a:spLocks noChangeArrowheads="1"/>
          </p:cNvSpPr>
          <p:nvPr/>
        </p:nvSpPr>
        <p:spPr bwMode="auto">
          <a:xfrm>
            <a:off x="633984" y="2031111"/>
            <a:ext cx="10208261" cy="317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ED0010"/>
              </a:buClr>
              <a:buSzPct val="60000"/>
              <a:buFont typeface="Zapf Dingbats" charset="2"/>
              <a:buChar char="n"/>
              <a:defRPr sz="28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60000"/>
              <a:buFont typeface="Zapf Dingbats" charset="2"/>
              <a:buChar char="n"/>
              <a:defRPr sz="26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60000"/>
              <a:buFont typeface="Zapf Dingbats" charset="2"/>
              <a:buChar char="n"/>
              <a:defRPr sz="24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1"/>
              </a:buClr>
              <a:buSzPct val="60000"/>
              <a:buFont typeface="Zapf Dingbats" charset="2"/>
              <a:buChar char="n"/>
              <a:defRPr sz="22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60000"/>
              <a:buFont typeface="Zapf Dingbats" charset="2"/>
              <a:buChar char="n"/>
              <a:defRPr sz="20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60000"/>
              <a:buFont typeface="Zapf Dingbats" charset="2"/>
              <a:buChar char="n"/>
              <a:defRPr sz="20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60000"/>
              <a:buFont typeface="Zapf Dingbats" charset="2"/>
              <a:buChar char="n"/>
              <a:defRPr sz="20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60000"/>
              <a:buFont typeface="Zapf Dingbats" charset="2"/>
              <a:buChar char="n"/>
              <a:defRPr sz="20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60000"/>
              <a:buFont typeface="Zapf Dingbats" charset="2"/>
              <a:buChar char="n"/>
              <a:defRPr sz="2000">
                <a:solidFill>
                  <a:srgbClr val="000000"/>
                </a:solidFill>
                <a:latin typeface="Arial" panose="020B0604020202020204" pitchFamily="34" charset="0"/>
                <a:ea typeface="ＭＳ Ｐゴシック" panose="020B0600070205080204" pitchFamily="34" charset="-128"/>
              </a:defRPr>
            </a:lvl9pPr>
          </a:lstStyle>
          <a:p>
            <a:pPr>
              <a:spcBef>
                <a:spcPct val="0"/>
              </a:spcBef>
              <a:buClrTx/>
              <a:buSzTx/>
              <a:buFont typeface="Arial" panose="020B0604020202020204" pitchFamily="34" charset="0"/>
              <a:buChar char="•"/>
            </a:pPr>
            <a:r>
              <a:rPr lang="en-US" altLang="nl-NL" sz="2000" dirty="0">
                <a:solidFill>
                  <a:srgbClr val="564A42"/>
                </a:solidFill>
                <a:latin typeface="Open Sans" panose="020B0606030504020204" pitchFamily="34" charset="0"/>
                <a:ea typeface="Open Sans" panose="020B0606030504020204" pitchFamily="34" charset="0"/>
                <a:cs typeface="Open Sans" panose="020B0606030504020204" pitchFamily="34" charset="0"/>
              </a:rPr>
              <a:t> Political aim of the Netherlands to become one of the leading countries with regards to animal free testing &amp; innovations </a:t>
            </a:r>
          </a:p>
          <a:p>
            <a:pPr>
              <a:spcBef>
                <a:spcPct val="0"/>
              </a:spcBef>
              <a:buClrTx/>
              <a:buSzTx/>
              <a:buFont typeface="Arial" panose="020B0604020202020204" pitchFamily="34" charset="0"/>
              <a:buChar char="•"/>
            </a:pPr>
            <a:endParaRPr lang="en-US" altLang="nl-NL" sz="2000" dirty="0">
              <a:solidFill>
                <a:srgbClr val="564A42"/>
              </a:solidFill>
              <a:latin typeface="Open Sans" panose="020B0606030504020204" pitchFamily="34" charset="0"/>
              <a:ea typeface="Open Sans" panose="020B0606030504020204" pitchFamily="34" charset="0"/>
              <a:cs typeface="Open Sans" panose="020B0606030504020204" pitchFamily="34" charset="0"/>
            </a:endParaRPr>
          </a:p>
          <a:p>
            <a:pPr>
              <a:spcBef>
                <a:spcPct val="0"/>
              </a:spcBef>
              <a:buClrTx/>
              <a:buSzTx/>
              <a:buFont typeface="Arial" panose="020B0604020202020204" pitchFamily="34" charset="0"/>
              <a:buChar char="•"/>
            </a:pPr>
            <a:r>
              <a:rPr lang="en-US" altLang="nl-NL" sz="2000" dirty="0">
                <a:solidFill>
                  <a:srgbClr val="564A42"/>
                </a:solidFill>
                <a:latin typeface="Open Sans" panose="020B0606030504020204" pitchFamily="34" charset="0"/>
                <a:ea typeface="Open Sans" panose="020B0606030504020204" pitchFamily="34" charset="0"/>
                <a:cs typeface="Open Sans" panose="020B0606030504020204" pitchFamily="34" charset="0"/>
              </a:rPr>
              <a:t> High reliability of NAM assays due to combinatorial approach of state of the art data analytical science &amp; different laboratory assays</a:t>
            </a:r>
          </a:p>
          <a:p>
            <a:pPr>
              <a:spcBef>
                <a:spcPct val="0"/>
              </a:spcBef>
              <a:buClrTx/>
              <a:buSzTx/>
              <a:buNone/>
            </a:pPr>
            <a:endParaRPr lang="en-US" altLang="nl-NL" sz="2000" dirty="0">
              <a:solidFill>
                <a:srgbClr val="564A42"/>
              </a:solidFill>
              <a:latin typeface="Open Sans" panose="020B0606030504020204" pitchFamily="34" charset="0"/>
              <a:ea typeface="Open Sans" panose="020B0606030504020204" pitchFamily="34" charset="0"/>
              <a:cs typeface="Open Sans" panose="020B0606030504020204" pitchFamily="34" charset="0"/>
            </a:endParaRPr>
          </a:p>
          <a:p>
            <a:pPr>
              <a:spcBef>
                <a:spcPct val="0"/>
              </a:spcBef>
              <a:buClrTx/>
              <a:buSzTx/>
              <a:buFont typeface="Arial" panose="020B0604020202020204" pitchFamily="34" charset="0"/>
              <a:buChar char="•"/>
            </a:pPr>
            <a:r>
              <a:rPr lang="en-US" altLang="nl-NL" sz="2000" dirty="0">
                <a:solidFill>
                  <a:srgbClr val="564A42"/>
                </a:solidFill>
                <a:latin typeface="Open Sans" panose="020B0606030504020204" pitchFamily="34" charset="0"/>
                <a:ea typeface="Open Sans" panose="020B0606030504020204" pitchFamily="34" charset="0"/>
                <a:cs typeface="Open Sans" panose="020B0606030504020204" pitchFamily="34" charset="0"/>
              </a:rPr>
              <a:t> Shorter run-through pipelines (1-2 weeks) when compared to golden standard animal tests (months) &amp; lower costs</a:t>
            </a:r>
          </a:p>
          <a:p>
            <a:pPr>
              <a:spcBef>
                <a:spcPct val="0"/>
              </a:spcBef>
              <a:buClrTx/>
              <a:buSzTx/>
              <a:buNone/>
            </a:pPr>
            <a:endParaRPr lang="en-US" altLang="nl-NL" sz="2000" dirty="0">
              <a:solidFill>
                <a:srgbClr val="564A42"/>
              </a:solidFill>
              <a:latin typeface="Open Sans" panose="020B0606030504020204" pitchFamily="34" charset="0"/>
              <a:ea typeface="Open Sans" panose="020B0606030504020204" pitchFamily="34" charset="0"/>
              <a:cs typeface="Open Sans" panose="020B0606030504020204" pitchFamily="34" charset="0"/>
            </a:endParaRPr>
          </a:p>
          <a:p>
            <a:pPr>
              <a:spcBef>
                <a:spcPct val="0"/>
              </a:spcBef>
              <a:buClrTx/>
              <a:buSzTx/>
              <a:buFont typeface="Arial" panose="020B0604020202020204" pitchFamily="34" charset="0"/>
              <a:buChar char="•"/>
            </a:pPr>
            <a:r>
              <a:rPr lang="en-US" altLang="nl-NL" sz="2000" dirty="0">
                <a:solidFill>
                  <a:srgbClr val="564A42"/>
                </a:solidFill>
                <a:latin typeface="Open Sans" panose="020B0606030504020204" pitchFamily="34" charset="0"/>
                <a:ea typeface="Open Sans" panose="020B0606030504020204" pitchFamily="34" charset="0"/>
                <a:cs typeface="Open Sans" panose="020B0606030504020204" pitchFamily="34" charset="0"/>
              </a:rPr>
              <a:t> NAM tests are successfully brought to the market (TLR9)</a:t>
            </a:r>
          </a:p>
        </p:txBody>
      </p:sp>
    </p:spTree>
    <p:extLst>
      <p:ext uri="{BB962C8B-B14F-4D97-AF65-F5344CB8AC3E}">
        <p14:creationId xmlns:p14="http://schemas.microsoft.com/office/powerpoint/2010/main" val="37072641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D8FEDD-8EAE-8DDF-3320-80A28A17527D}"/>
              </a:ext>
            </a:extLst>
          </p:cNvPr>
          <p:cNvSpPr>
            <a:spLocks noGrp="1"/>
          </p:cNvSpPr>
          <p:nvPr>
            <p:ph type="title"/>
          </p:nvPr>
        </p:nvSpPr>
        <p:spPr>
          <a:xfrm>
            <a:off x="295275" y="265646"/>
            <a:ext cx="11306175" cy="1325563"/>
          </a:xfrm>
        </p:spPr>
        <p:txBody>
          <a:bodyPr>
            <a:normAutofit fontScale="90000"/>
          </a:bodyPr>
          <a:lstStyle/>
          <a:p>
            <a:pPr algn="ctr"/>
            <a:r>
              <a:rPr lang="en-US" sz="3200" b="1" dirty="0" err="1">
                <a:solidFill>
                  <a:srgbClr val="97BF0D"/>
                </a:solidFill>
                <a:latin typeface="Open Sans" panose="020B0606030504020204" pitchFamily="34" charset="0"/>
                <a:ea typeface="Open Sans" panose="020B0606030504020204" pitchFamily="34" charset="0"/>
                <a:cs typeface="Open Sans" panose="020B0606030504020204" pitchFamily="34" charset="0"/>
              </a:rPr>
              <a:t>Vivaltes</a:t>
            </a:r>
            <a:r>
              <a:rPr lang="en-US" sz="3200" b="1" dirty="0">
                <a:solidFill>
                  <a:srgbClr val="97BF0D"/>
                </a:solidFill>
                <a:latin typeface="Open Sans" panose="020B0606030504020204" pitchFamily="34" charset="0"/>
                <a:ea typeface="Open Sans" panose="020B0606030504020204" pitchFamily="34" charset="0"/>
                <a:cs typeface="Open Sans" panose="020B0606030504020204" pitchFamily="34" charset="0"/>
              </a:rPr>
              <a:t> as successful industrial partner for implementation of 3R testing knowledge</a:t>
            </a:r>
            <a:br>
              <a:rPr lang="en-US" sz="3200" b="1" dirty="0">
                <a:solidFill>
                  <a:srgbClr val="97BF0D"/>
                </a:solidFill>
                <a:latin typeface="Open Sans" panose="020B0606030504020204" pitchFamily="34" charset="0"/>
                <a:ea typeface="Open Sans" panose="020B0606030504020204" pitchFamily="34" charset="0"/>
                <a:cs typeface="Open Sans" panose="020B0606030504020204" pitchFamily="34" charset="0"/>
              </a:rPr>
            </a:br>
            <a:endParaRPr lang="en-US" sz="3200" b="1" dirty="0">
              <a:solidFill>
                <a:srgbClr val="97BF0D"/>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3">
            <a:extLst>
              <a:ext uri="{FF2B5EF4-FFF2-40B4-BE49-F238E27FC236}">
                <a16:creationId xmlns:a16="http://schemas.microsoft.com/office/drawing/2014/main" id="{8206F215-5BFA-C774-441A-A3E22FA9C776}"/>
              </a:ext>
            </a:extLst>
          </p:cNvPr>
          <p:cNvPicPr>
            <a:picLocks noChangeAspect="1"/>
          </p:cNvPicPr>
          <p:nvPr/>
        </p:nvPicPr>
        <p:blipFill>
          <a:blip r:embed="rId2"/>
          <a:stretch>
            <a:fillRect/>
          </a:stretch>
        </p:blipFill>
        <p:spPr>
          <a:xfrm>
            <a:off x="1319633" y="1505057"/>
            <a:ext cx="8367292" cy="4424515"/>
          </a:xfrm>
          <a:prstGeom prst="rect">
            <a:avLst/>
          </a:prstGeom>
        </p:spPr>
      </p:pic>
    </p:spTree>
    <p:extLst>
      <p:ext uri="{BB962C8B-B14F-4D97-AF65-F5344CB8AC3E}">
        <p14:creationId xmlns:p14="http://schemas.microsoft.com/office/powerpoint/2010/main" val="24491609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D8FEDD-8EAE-8DDF-3320-80A28A17527D}"/>
              </a:ext>
            </a:extLst>
          </p:cNvPr>
          <p:cNvSpPr>
            <a:spLocks noGrp="1"/>
          </p:cNvSpPr>
          <p:nvPr>
            <p:ph type="title"/>
          </p:nvPr>
        </p:nvSpPr>
        <p:spPr>
          <a:xfrm>
            <a:off x="209359" y="681647"/>
            <a:ext cx="11244072" cy="1325563"/>
          </a:xfrm>
        </p:spPr>
        <p:txBody>
          <a:bodyPr>
            <a:normAutofit fontScale="90000"/>
          </a:bodyPr>
          <a:lstStyle/>
          <a:p>
            <a:pPr algn="ctr"/>
            <a:r>
              <a:rPr lang="en-US" sz="3600" b="1" dirty="0" err="1">
                <a:solidFill>
                  <a:srgbClr val="94C11A"/>
                </a:solidFill>
                <a:latin typeface="Open Sans" panose="020B0606030504020204" pitchFamily="34" charset="0"/>
                <a:ea typeface="Open Sans" panose="020B0606030504020204" pitchFamily="34" charset="0"/>
                <a:cs typeface="Open Sans" panose="020B0606030504020204" pitchFamily="34" charset="0"/>
              </a:rPr>
              <a:t>Vivaltes</a:t>
            </a:r>
            <a:r>
              <a:rPr lang="en-US" sz="3600" b="1" dirty="0">
                <a:solidFill>
                  <a:srgbClr val="94C11A"/>
                </a:solidFill>
                <a:latin typeface="Open Sans" panose="020B0606030504020204" pitchFamily="34" charset="0"/>
                <a:ea typeface="Open Sans" panose="020B0606030504020204" pitchFamily="34" charset="0"/>
                <a:cs typeface="Open Sans" panose="020B0606030504020204" pitchFamily="34" charset="0"/>
              </a:rPr>
              <a:t> assists clients by combining cutting edge science with interactive customized service </a:t>
            </a:r>
            <a:br>
              <a:rPr lang="en-GB" dirty="0"/>
            </a:br>
            <a:br>
              <a:rPr lang="en-GB" dirty="0"/>
            </a:br>
            <a:endParaRPr lang="en-US" b="1" dirty="0">
              <a:solidFill>
                <a:srgbClr val="94C11A"/>
              </a:solidFill>
            </a:endParaRPr>
          </a:p>
        </p:txBody>
      </p:sp>
      <p:sp>
        <p:nvSpPr>
          <p:cNvPr id="12" name="TextBox 11">
            <a:extLst>
              <a:ext uri="{FF2B5EF4-FFF2-40B4-BE49-F238E27FC236}">
                <a16:creationId xmlns:a16="http://schemas.microsoft.com/office/drawing/2014/main" id="{F3DAE66C-342E-DD70-7C6F-C1FD930E76B9}"/>
              </a:ext>
            </a:extLst>
          </p:cNvPr>
          <p:cNvSpPr txBox="1"/>
          <p:nvPr/>
        </p:nvSpPr>
        <p:spPr>
          <a:xfrm>
            <a:off x="390144" y="1478171"/>
            <a:ext cx="11801856" cy="5632311"/>
          </a:xfrm>
          <a:prstGeom prst="rect">
            <a:avLst/>
          </a:prstGeom>
          <a:noFill/>
        </p:spPr>
        <p:txBody>
          <a:bodyPr wrap="square" rtlCol="0">
            <a:spAutoFit/>
          </a:bodyPr>
          <a:lstStyle/>
          <a:p>
            <a:r>
              <a:rPr lang="en-US" sz="2000" b="1" dirty="0" err="1">
                <a:solidFill>
                  <a:srgbClr val="564A42"/>
                </a:solidFill>
                <a:latin typeface="Open Sans" panose="020B0606030504020204" pitchFamily="34" charset="0"/>
                <a:ea typeface="Open Sans" panose="020B0606030504020204" pitchFamily="34" charset="0"/>
                <a:cs typeface="Open Sans" panose="020B0606030504020204" pitchFamily="34" charset="0"/>
              </a:rPr>
              <a:t>Vivaltes</a:t>
            </a:r>
            <a:r>
              <a:rPr lang="en-US" sz="2000" b="1" dirty="0">
                <a:solidFill>
                  <a:srgbClr val="564A42"/>
                </a:solidFill>
                <a:latin typeface="Open Sans" panose="020B0606030504020204" pitchFamily="34" charset="0"/>
                <a:ea typeface="Open Sans" panose="020B0606030504020204" pitchFamily="34" charset="0"/>
                <a:cs typeface="Open Sans" panose="020B0606030504020204" pitchFamily="34" charset="0"/>
              </a:rPr>
              <a:t> mission: 	</a:t>
            </a:r>
            <a:r>
              <a:rPr lang="en-US" sz="2000" dirty="0">
                <a:solidFill>
                  <a:srgbClr val="564A42"/>
                </a:solidFill>
                <a:latin typeface="Open Sans" panose="020B0606030504020204" pitchFamily="34" charset="0"/>
                <a:ea typeface="Open Sans" panose="020B0606030504020204" pitchFamily="34" charset="0"/>
                <a:cs typeface="Open Sans" panose="020B0606030504020204" pitchFamily="34" charset="0"/>
              </a:rPr>
              <a:t>to reduce the burden &amp; costs of animal testing </a:t>
            </a:r>
          </a:p>
          <a:p>
            <a:r>
              <a:rPr lang="en-US" sz="2000" dirty="0">
                <a:solidFill>
                  <a:srgbClr val="564A42"/>
                </a:solidFill>
                <a:latin typeface="Open Sans" panose="020B0606030504020204" pitchFamily="34" charset="0"/>
                <a:ea typeface="Open Sans" panose="020B0606030504020204" pitchFamily="34" charset="0"/>
                <a:cs typeface="Open Sans" panose="020B0606030504020204" pitchFamily="34" charset="0"/>
              </a:rPr>
              <a:t>			by offering alternatives opportunities</a:t>
            </a:r>
          </a:p>
          <a:p>
            <a:endParaRPr lang="en-US" sz="2000" dirty="0">
              <a:solidFill>
                <a:srgbClr val="564A42"/>
              </a:solidFill>
              <a:latin typeface="Open Sans" panose="020B0606030504020204" pitchFamily="34" charset="0"/>
              <a:ea typeface="Open Sans" panose="020B0606030504020204" pitchFamily="34" charset="0"/>
              <a:cs typeface="Open Sans" panose="020B0606030504020204" pitchFamily="34" charset="0"/>
            </a:endParaRPr>
          </a:p>
          <a:p>
            <a:endParaRPr lang="en-US" sz="2000" dirty="0">
              <a:solidFill>
                <a:srgbClr val="564A42"/>
              </a:solidFill>
              <a:latin typeface="Open Sans" panose="020B0606030504020204" pitchFamily="34" charset="0"/>
              <a:ea typeface="Open Sans" panose="020B0606030504020204" pitchFamily="34" charset="0"/>
              <a:cs typeface="Open Sans" panose="020B0606030504020204" pitchFamily="34" charset="0"/>
            </a:endParaRPr>
          </a:p>
          <a:p>
            <a:r>
              <a:rPr lang="en-US" sz="2000" b="1" dirty="0" err="1">
                <a:solidFill>
                  <a:srgbClr val="564A42"/>
                </a:solidFill>
                <a:latin typeface="Open Sans" panose="020B0606030504020204" pitchFamily="34" charset="0"/>
                <a:ea typeface="Open Sans" panose="020B0606030504020204" pitchFamily="34" charset="0"/>
                <a:cs typeface="Open Sans" panose="020B0606030504020204" pitchFamily="34" charset="0"/>
              </a:rPr>
              <a:t>Vivaltes</a:t>
            </a:r>
            <a:r>
              <a:rPr lang="en-US" sz="2000" b="1" dirty="0">
                <a:solidFill>
                  <a:srgbClr val="564A42"/>
                </a:solidFill>
                <a:latin typeface="Open Sans" panose="020B0606030504020204" pitchFamily="34" charset="0"/>
                <a:ea typeface="Open Sans" panose="020B0606030504020204" pitchFamily="34" charset="0"/>
                <a:cs typeface="Open Sans" panose="020B0606030504020204" pitchFamily="34" charset="0"/>
              </a:rPr>
              <a:t> core values: 	</a:t>
            </a:r>
            <a:r>
              <a:rPr lang="en-US" sz="2000" dirty="0">
                <a:solidFill>
                  <a:srgbClr val="564A42"/>
                </a:solidFill>
                <a:latin typeface="Open Sans" panose="020B0606030504020204" pitchFamily="34" charset="0"/>
                <a:ea typeface="Open Sans" panose="020B0606030504020204" pitchFamily="34" charset="0"/>
                <a:cs typeface="Open Sans" panose="020B0606030504020204" pitchFamily="34" charset="0"/>
              </a:rPr>
              <a:t>to</a:t>
            </a:r>
            <a:r>
              <a:rPr lang="en-US" sz="2000" b="1" dirty="0">
                <a:solidFill>
                  <a:srgbClr val="564A42"/>
                </a:solidFill>
                <a:latin typeface="Open Sans" panose="020B0606030504020204" pitchFamily="34" charset="0"/>
                <a:ea typeface="Open Sans" panose="020B0606030504020204" pitchFamily="34" charset="0"/>
                <a:cs typeface="Open Sans" panose="020B0606030504020204" pitchFamily="34" charset="0"/>
              </a:rPr>
              <a:t> </a:t>
            </a:r>
            <a:r>
              <a:rPr lang="en-US" sz="2000" dirty="0">
                <a:solidFill>
                  <a:srgbClr val="564A42"/>
                </a:solidFill>
                <a:latin typeface="Open Sans" panose="020B0606030504020204" pitchFamily="34" charset="0"/>
                <a:ea typeface="Open Sans" panose="020B0606030504020204" pitchFamily="34" charset="0"/>
                <a:cs typeface="Open Sans" panose="020B0606030504020204" pitchFamily="34" charset="0"/>
              </a:rPr>
              <a:t>deliver the best service </a:t>
            </a:r>
          </a:p>
          <a:p>
            <a:r>
              <a:rPr lang="en-US" sz="2000" dirty="0">
                <a:solidFill>
                  <a:srgbClr val="564A42"/>
                </a:solidFill>
                <a:latin typeface="Open Sans" panose="020B0606030504020204" pitchFamily="34" charset="0"/>
                <a:ea typeface="Open Sans" panose="020B0606030504020204" pitchFamily="34" charset="0"/>
                <a:cs typeface="Open Sans" panose="020B0606030504020204" pitchFamily="34" charset="0"/>
              </a:rPr>
              <a:t>			to continuously improve our products </a:t>
            </a:r>
          </a:p>
          <a:p>
            <a:r>
              <a:rPr lang="en-US" sz="2000" dirty="0">
                <a:solidFill>
                  <a:srgbClr val="564A42"/>
                </a:solidFill>
                <a:latin typeface="Open Sans" panose="020B0606030504020204" pitchFamily="34" charset="0"/>
                <a:ea typeface="Open Sans" panose="020B0606030504020204" pitchFamily="34" charset="0"/>
                <a:cs typeface="Open Sans" panose="020B0606030504020204" pitchFamily="34" charset="0"/>
              </a:rPr>
              <a:t>			authenticity &amp; transparency</a:t>
            </a:r>
          </a:p>
          <a:p>
            <a:endParaRPr lang="en-US" sz="2000" dirty="0">
              <a:solidFill>
                <a:srgbClr val="564A42"/>
              </a:solidFill>
              <a:latin typeface="Open Sans" panose="020B0606030504020204" pitchFamily="34" charset="0"/>
              <a:ea typeface="Open Sans" panose="020B0606030504020204" pitchFamily="34" charset="0"/>
              <a:cs typeface="Open Sans" panose="020B0606030504020204" pitchFamily="34" charset="0"/>
            </a:endParaRPr>
          </a:p>
          <a:p>
            <a:endParaRPr lang="en-US" sz="2000" dirty="0">
              <a:solidFill>
                <a:srgbClr val="564A42"/>
              </a:solidFill>
              <a:latin typeface="Open Sans" panose="020B0606030504020204" pitchFamily="34" charset="0"/>
              <a:ea typeface="Open Sans" panose="020B0606030504020204" pitchFamily="34" charset="0"/>
              <a:cs typeface="Open Sans" panose="020B0606030504020204" pitchFamily="34" charset="0"/>
            </a:endParaRPr>
          </a:p>
          <a:p>
            <a:r>
              <a:rPr lang="en-US" sz="2000" b="1" dirty="0" err="1">
                <a:solidFill>
                  <a:srgbClr val="564A42"/>
                </a:solidFill>
                <a:latin typeface="Open Sans" panose="020B0606030504020204" pitchFamily="34" charset="0"/>
                <a:ea typeface="Open Sans" panose="020B0606030504020204" pitchFamily="34" charset="0"/>
                <a:cs typeface="Open Sans" panose="020B0606030504020204" pitchFamily="34" charset="0"/>
              </a:rPr>
              <a:t>Vivaltes</a:t>
            </a:r>
            <a:r>
              <a:rPr lang="en-US" sz="2000" b="1" dirty="0">
                <a:solidFill>
                  <a:srgbClr val="564A42"/>
                </a:solidFill>
                <a:latin typeface="Open Sans" panose="020B0606030504020204" pitchFamily="34" charset="0"/>
                <a:ea typeface="Open Sans" panose="020B0606030504020204" pitchFamily="34" charset="0"/>
                <a:cs typeface="Open Sans" panose="020B0606030504020204" pitchFamily="34" charset="0"/>
              </a:rPr>
              <a:t> facts:	</a:t>
            </a:r>
            <a:r>
              <a:rPr lang="en-US" sz="2000" dirty="0">
                <a:solidFill>
                  <a:srgbClr val="564A42"/>
                </a:solidFill>
                <a:latin typeface="Open Sans" panose="020B0606030504020204" pitchFamily="34" charset="0"/>
                <a:ea typeface="Open Sans" panose="020B0606030504020204" pitchFamily="34" charset="0"/>
                <a:cs typeface="Open Sans" panose="020B0606030504020204" pitchFamily="34" charset="0"/>
              </a:rPr>
              <a:t>	founded in Nov 2016  as spin off from the HU</a:t>
            </a:r>
          </a:p>
          <a:p>
            <a:r>
              <a:rPr lang="en-US" sz="2000" dirty="0">
                <a:solidFill>
                  <a:srgbClr val="564A42"/>
                </a:solidFill>
                <a:latin typeface="Open Sans" panose="020B0606030504020204" pitchFamily="34" charset="0"/>
                <a:ea typeface="Open Sans" panose="020B0606030504020204" pitchFamily="34" charset="0"/>
                <a:cs typeface="Open Sans" panose="020B0606030504020204" pitchFamily="34" charset="0"/>
              </a:rPr>
              <a:t>			currently 11 </a:t>
            </a:r>
            <a:r>
              <a:rPr lang="en-US" sz="2000" dirty="0" err="1">
                <a:solidFill>
                  <a:srgbClr val="564A42"/>
                </a:solidFill>
                <a:latin typeface="Open Sans" panose="020B0606030504020204" pitchFamily="34" charset="0"/>
                <a:ea typeface="Open Sans" panose="020B0606030504020204" pitchFamily="34" charset="0"/>
                <a:cs typeface="Open Sans" panose="020B0606030504020204" pitchFamily="34" charset="0"/>
              </a:rPr>
              <a:t>fte</a:t>
            </a:r>
            <a:endParaRPr lang="en-US" sz="2000" dirty="0">
              <a:solidFill>
                <a:srgbClr val="564A42"/>
              </a:solidFill>
              <a:latin typeface="Open Sans" panose="020B0606030504020204" pitchFamily="34" charset="0"/>
              <a:ea typeface="Open Sans" panose="020B0606030504020204" pitchFamily="34" charset="0"/>
              <a:cs typeface="Open Sans" panose="020B0606030504020204" pitchFamily="34" charset="0"/>
            </a:endParaRPr>
          </a:p>
          <a:p>
            <a:r>
              <a:rPr lang="en-US" sz="2000" dirty="0">
                <a:solidFill>
                  <a:srgbClr val="564A42"/>
                </a:solidFill>
                <a:latin typeface="Open Sans" panose="020B0606030504020204" pitchFamily="34" charset="0"/>
                <a:ea typeface="Open Sans" panose="020B0606030504020204" pitchFamily="34" charset="0"/>
                <a:cs typeface="Open Sans" panose="020B0606030504020204" pitchFamily="34" charset="0"/>
              </a:rPr>
              <a:t>			assisted with 7 industrial patent applications </a:t>
            </a:r>
          </a:p>
          <a:p>
            <a:r>
              <a:rPr lang="en-US" sz="2000" dirty="0">
                <a:solidFill>
                  <a:srgbClr val="564A42"/>
                </a:solidFill>
                <a:latin typeface="Open Sans" panose="020B0606030504020204" pitchFamily="34" charset="0"/>
                <a:ea typeface="Open Sans" panose="020B0606030504020204" pitchFamily="34" charset="0"/>
                <a:cs typeface="Open Sans" panose="020B0606030504020204" pitchFamily="34" charset="0"/>
              </a:rPr>
              <a:t>			moved into own laboratory in 2022 </a:t>
            </a:r>
          </a:p>
          <a:p>
            <a:r>
              <a:rPr lang="en-US" sz="2000" dirty="0">
                <a:solidFill>
                  <a:srgbClr val="564A42"/>
                </a:solidFill>
                <a:latin typeface="Open Sans" panose="020B0606030504020204" pitchFamily="34" charset="0"/>
                <a:ea typeface="Open Sans" panose="020B0606030504020204" pitchFamily="34" charset="0"/>
                <a:cs typeface="Open Sans" panose="020B0606030504020204" pitchFamily="34" charset="0"/>
              </a:rPr>
              <a:t>			awarded twice</a:t>
            </a:r>
          </a:p>
          <a:p>
            <a:endParaRPr lang="en-US" sz="2000" dirty="0">
              <a:solidFill>
                <a:srgbClr val="564A42"/>
              </a:solidFill>
              <a:latin typeface="Open Sans" panose="020B0606030504020204" pitchFamily="34" charset="0"/>
              <a:ea typeface="Open Sans" panose="020B0606030504020204" pitchFamily="34" charset="0"/>
              <a:cs typeface="Open Sans" panose="020B0606030504020204" pitchFamily="34" charset="0"/>
            </a:endParaRPr>
          </a:p>
          <a:p>
            <a:endParaRPr lang="en-US" sz="2000" dirty="0">
              <a:solidFill>
                <a:srgbClr val="564A42"/>
              </a:solidFill>
              <a:latin typeface="Open Sans" panose="020B0606030504020204" pitchFamily="34" charset="0"/>
              <a:ea typeface="Open Sans" panose="020B0606030504020204" pitchFamily="34" charset="0"/>
              <a:cs typeface="Open Sans" panose="020B0606030504020204" pitchFamily="34" charset="0"/>
            </a:endParaRPr>
          </a:p>
          <a:p>
            <a:endParaRPr lang="en-US" sz="2000" dirty="0">
              <a:solidFill>
                <a:srgbClr val="564A42"/>
              </a:solidFill>
              <a:latin typeface="Open Sans" panose="020B0606030504020204" pitchFamily="34" charset="0"/>
              <a:ea typeface="Open Sans" panose="020B0606030504020204" pitchFamily="34" charset="0"/>
              <a:cs typeface="Open Sans" panose="020B0606030504020204" pitchFamily="34" charset="0"/>
            </a:endParaRPr>
          </a:p>
          <a:p>
            <a:endParaRPr lang="en-US" sz="2000" dirty="0">
              <a:solidFill>
                <a:srgbClr val="564A42"/>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C140EE6F-FE2C-2C79-1E72-FD38CC77B064}"/>
              </a:ext>
            </a:extLst>
          </p:cNvPr>
          <p:cNvSpPr txBox="1"/>
          <p:nvPr/>
        </p:nvSpPr>
        <p:spPr>
          <a:xfrm>
            <a:off x="841248" y="-1280160"/>
            <a:ext cx="184731" cy="369332"/>
          </a:xfrm>
          <a:prstGeom prst="rect">
            <a:avLst/>
          </a:prstGeom>
          <a:noFill/>
        </p:spPr>
        <p:txBody>
          <a:bodyPr wrap="none" rtlCol="0">
            <a:spAutoFit/>
          </a:bodyPr>
          <a:lstStyle/>
          <a:p>
            <a:endParaRPr lang="en-US" dirty="0"/>
          </a:p>
        </p:txBody>
      </p:sp>
      <p:pic>
        <p:nvPicPr>
          <p:cNvPr id="20" name="Picture 19">
            <a:extLst>
              <a:ext uri="{FF2B5EF4-FFF2-40B4-BE49-F238E27FC236}">
                <a16:creationId xmlns:a16="http://schemas.microsoft.com/office/drawing/2014/main" id="{FA12E5FF-DFDE-8CB9-3378-61035D01DC81}"/>
              </a:ext>
            </a:extLst>
          </p:cNvPr>
          <p:cNvPicPr>
            <a:picLocks noChangeAspect="1"/>
          </p:cNvPicPr>
          <p:nvPr/>
        </p:nvPicPr>
        <p:blipFill>
          <a:blip r:embed="rId2"/>
          <a:stretch>
            <a:fillRect/>
          </a:stretch>
        </p:blipFill>
        <p:spPr>
          <a:xfrm>
            <a:off x="9282169" y="1478171"/>
            <a:ext cx="2533403" cy="2548670"/>
          </a:xfrm>
          <a:prstGeom prst="rect">
            <a:avLst/>
          </a:prstGeom>
        </p:spPr>
      </p:pic>
      <p:pic>
        <p:nvPicPr>
          <p:cNvPr id="21" name="Picture 20">
            <a:extLst>
              <a:ext uri="{FF2B5EF4-FFF2-40B4-BE49-F238E27FC236}">
                <a16:creationId xmlns:a16="http://schemas.microsoft.com/office/drawing/2014/main" id="{157B99AC-B623-ABA6-FD09-2EDCFA44A979}"/>
              </a:ext>
            </a:extLst>
          </p:cNvPr>
          <p:cNvPicPr>
            <a:picLocks noChangeAspect="1"/>
          </p:cNvPicPr>
          <p:nvPr/>
        </p:nvPicPr>
        <p:blipFill>
          <a:blip r:embed="rId3"/>
          <a:stretch>
            <a:fillRect/>
          </a:stretch>
        </p:blipFill>
        <p:spPr>
          <a:xfrm>
            <a:off x="9282169" y="4294326"/>
            <a:ext cx="2439018" cy="1413823"/>
          </a:xfrm>
          <a:prstGeom prst="rect">
            <a:avLst/>
          </a:prstGeom>
        </p:spPr>
      </p:pic>
    </p:spTree>
    <p:extLst>
      <p:ext uri="{BB962C8B-B14F-4D97-AF65-F5344CB8AC3E}">
        <p14:creationId xmlns:p14="http://schemas.microsoft.com/office/powerpoint/2010/main" val="37885590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DBDDBE7-E7F3-57EB-91ED-F669FA5E0A96}"/>
              </a:ext>
            </a:extLst>
          </p:cNvPr>
          <p:cNvPicPr>
            <a:picLocks noChangeAspect="1"/>
          </p:cNvPicPr>
          <p:nvPr/>
        </p:nvPicPr>
        <p:blipFill>
          <a:blip r:embed="rId2"/>
          <a:stretch>
            <a:fillRect/>
          </a:stretch>
        </p:blipFill>
        <p:spPr>
          <a:xfrm>
            <a:off x="1665279" y="1455333"/>
            <a:ext cx="8861442" cy="4688049"/>
          </a:xfrm>
          <a:prstGeom prst="rect">
            <a:avLst/>
          </a:prstGeom>
        </p:spPr>
      </p:pic>
      <p:sp>
        <p:nvSpPr>
          <p:cNvPr id="4" name="TextBox 3">
            <a:extLst>
              <a:ext uri="{FF2B5EF4-FFF2-40B4-BE49-F238E27FC236}">
                <a16:creationId xmlns:a16="http://schemas.microsoft.com/office/drawing/2014/main" id="{8399E578-9FAF-A10D-BC16-7B345BF65F37}"/>
              </a:ext>
            </a:extLst>
          </p:cNvPr>
          <p:cNvSpPr txBox="1"/>
          <p:nvPr/>
        </p:nvSpPr>
        <p:spPr>
          <a:xfrm>
            <a:off x="599607" y="205989"/>
            <a:ext cx="10672996" cy="1077218"/>
          </a:xfrm>
          <a:prstGeom prst="rect">
            <a:avLst/>
          </a:prstGeom>
          <a:noFill/>
        </p:spPr>
        <p:txBody>
          <a:bodyPr wrap="square" rtlCol="0">
            <a:spAutoFit/>
          </a:bodyPr>
          <a:lstStyle/>
          <a:p>
            <a:pPr algn="ctr"/>
            <a:r>
              <a:rPr lang="en-US" sz="3200" b="1" dirty="0">
                <a:solidFill>
                  <a:srgbClr val="94C11A"/>
                </a:solidFill>
                <a:latin typeface="Open Sans" panose="020B0606030504020204" pitchFamily="34" charset="0"/>
                <a:ea typeface="Open Sans" panose="020B0606030504020204" pitchFamily="34" charset="0"/>
                <a:cs typeface="Open Sans" panose="020B0606030504020204" pitchFamily="34" charset="0"/>
              </a:rPr>
              <a:t>Petroleum substances form a huge toxicological challenge world wide</a:t>
            </a:r>
          </a:p>
        </p:txBody>
      </p:sp>
    </p:spTree>
    <p:extLst>
      <p:ext uri="{BB962C8B-B14F-4D97-AF65-F5344CB8AC3E}">
        <p14:creationId xmlns:p14="http://schemas.microsoft.com/office/powerpoint/2010/main" val="22510504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7A63956-A317-7C52-57DC-C3AD6659F124}"/>
              </a:ext>
            </a:extLst>
          </p:cNvPr>
          <p:cNvSpPr txBox="1"/>
          <p:nvPr/>
        </p:nvSpPr>
        <p:spPr>
          <a:xfrm>
            <a:off x="471488" y="371475"/>
            <a:ext cx="11449049" cy="954107"/>
          </a:xfrm>
          <a:prstGeom prst="rect">
            <a:avLst/>
          </a:prstGeom>
          <a:noFill/>
        </p:spPr>
        <p:txBody>
          <a:bodyPr wrap="square" rtlCol="0">
            <a:spAutoFit/>
          </a:bodyPr>
          <a:lstStyle/>
          <a:p>
            <a:pPr algn="ctr"/>
            <a:r>
              <a:rPr lang="en-US" sz="2800" b="1" dirty="0">
                <a:solidFill>
                  <a:srgbClr val="94C11A"/>
                </a:solidFill>
                <a:latin typeface="Open Sans" panose="020B0606030504020204" pitchFamily="34" charset="0"/>
                <a:ea typeface="Open Sans" panose="020B0606030504020204" pitchFamily="34" charset="0"/>
                <a:cs typeface="Open Sans" panose="020B0606030504020204" pitchFamily="34" charset="0"/>
              </a:rPr>
              <a:t>Testing higher numbers of compounds and substances in 3R TOXFLOW indicate reliable data from NAM methodologies</a:t>
            </a:r>
          </a:p>
        </p:txBody>
      </p:sp>
      <p:sp>
        <p:nvSpPr>
          <p:cNvPr id="4" name="TextBox 3">
            <a:extLst>
              <a:ext uri="{FF2B5EF4-FFF2-40B4-BE49-F238E27FC236}">
                <a16:creationId xmlns:a16="http://schemas.microsoft.com/office/drawing/2014/main" id="{6EC02A7A-292E-DFCC-E841-2D6CD50FD3C1}"/>
              </a:ext>
            </a:extLst>
          </p:cNvPr>
          <p:cNvSpPr txBox="1"/>
          <p:nvPr/>
        </p:nvSpPr>
        <p:spPr>
          <a:xfrm>
            <a:off x="271463" y="1600200"/>
            <a:ext cx="11920537" cy="7509748"/>
          </a:xfrm>
          <a:prstGeom prst="rect">
            <a:avLst/>
          </a:prstGeom>
          <a:noFill/>
        </p:spPr>
        <p:txBody>
          <a:bodyPr wrap="square" rtlCol="0">
            <a:spAutoFit/>
          </a:bodyPr>
          <a:lstStyle/>
          <a:p>
            <a:r>
              <a:rPr lang="en-US" sz="2000" b="1" dirty="0">
                <a:solidFill>
                  <a:schemeClr val="tx2"/>
                </a:solidFill>
                <a:latin typeface="Open Sans" panose="020B0606030504020204" pitchFamily="34" charset="0"/>
                <a:ea typeface="Open Sans" panose="020B0606030504020204" pitchFamily="34" charset="0"/>
                <a:cs typeface="Open Sans" panose="020B0606030504020204" pitchFamily="34" charset="0"/>
              </a:rPr>
              <a:t>Unique opportunity provided by petrochemical industry: </a:t>
            </a:r>
          </a:p>
          <a:p>
            <a:r>
              <a:rPr lang="en-US" i="1" dirty="0">
                <a:latin typeface="Open Sans" panose="020B0606030504020204" pitchFamily="34" charset="0"/>
                <a:ea typeface="Open Sans" panose="020B0606030504020204" pitchFamily="34" charset="0"/>
                <a:cs typeface="Open Sans" panose="020B0606030504020204" pitchFamily="34" charset="0"/>
              </a:rPr>
              <a:t>Acknowledgements to Juan-Carlos Carrillo, </a:t>
            </a:r>
            <a:r>
              <a:rPr lang="en-US" i="1" dirty="0" err="1">
                <a:latin typeface="Open Sans" panose="020B0606030504020204" pitchFamily="34" charset="0"/>
                <a:ea typeface="Open Sans" panose="020B0606030504020204" pitchFamily="34" charset="0"/>
                <a:cs typeface="Open Sans" panose="020B0606030504020204" pitchFamily="34" charset="0"/>
              </a:rPr>
              <a:t>Martijn</a:t>
            </a:r>
            <a:r>
              <a:rPr lang="en-US" i="1" dirty="0">
                <a:latin typeface="Open Sans" panose="020B0606030504020204" pitchFamily="34" charset="0"/>
                <a:ea typeface="Open Sans" panose="020B0606030504020204" pitchFamily="34" charset="0"/>
                <a:cs typeface="Open Sans" panose="020B0606030504020204" pitchFamily="34" charset="0"/>
              </a:rPr>
              <a:t> </a:t>
            </a:r>
            <a:r>
              <a:rPr lang="en-US" i="1" dirty="0" err="1">
                <a:latin typeface="Open Sans" panose="020B0606030504020204" pitchFamily="34" charset="0"/>
                <a:ea typeface="Open Sans" panose="020B0606030504020204" pitchFamily="34" charset="0"/>
                <a:cs typeface="Open Sans" panose="020B0606030504020204" pitchFamily="34" charset="0"/>
              </a:rPr>
              <a:t>Rooseboom</a:t>
            </a:r>
            <a:r>
              <a:rPr lang="en-US" i="1" dirty="0">
                <a:latin typeface="Open Sans" panose="020B0606030504020204" pitchFamily="34" charset="0"/>
                <a:ea typeface="Open Sans" panose="020B0606030504020204" pitchFamily="34" charset="0"/>
                <a:cs typeface="Open Sans" panose="020B0606030504020204" pitchFamily="34" charset="0"/>
              </a:rPr>
              <a:t>, Chantal Smulders, Hans </a:t>
            </a:r>
            <a:r>
              <a:rPr lang="en-US" i="1" dirty="0" err="1">
                <a:latin typeface="Open Sans" panose="020B0606030504020204" pitchFamily="34" charset="0"/>
                <a:ea typeface="Open Sans" panose="020B0606030504020204" pitchFamily="34" charset="0"/>
                <a:cs typeface="Open Sans" panose="020B0606030504020204" pitchFamily="34" charset="0"/>
              </a:rPr>
              <a:t>Ketelslegers</a:t>
            </a:r>
            <a:r>
              <a:rPr lang="en-US" i="1" dirty="0">
                <a:latin typeface="Open Sans" panose="020B0606030504020204" pitchFamily="34" charset="0"/>
                <a:ea typeface="Open Sans" panose="020B0606030504020204" pitchFamily="34" charset="0"/>
                <a:cs typeface="Open Sans" panose="020B0606030504020204" pitchFamily="34" charset="0"/>
              </a:rPr>
              <a:t>, Mike Penman, </a:t>
            </a:r>
            <a:r>
              <a:rPr lang="en-GB" b="0" i="1"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Jean-Philippe </a:t>
            </a:r>
            <a:r>
              <a:rPr lang="en-GB" b="0" i="1" u="none" strike="noStrike"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Gennart</a:t>
            </a:r>
            <a:endParaRPr lang="en-US" i="1" dirty="0">
              <a:latin typeface="Open Sans" panose="020B0606030504020204" pitchFamily="34" charset="0"/>
              <a:ea typeface="Open Sans" panose="020B0606030504020204" pitchFamily="34" charset="0"/>
              <a:cs typeface="Open Sans" panose="020B0606030504020204" pitchFamily="34" charset="0"/>
            </a:endParaRPr>
          </a:p>
          <a:p>
            <a:endParaRPr lang="en-US" dirty="0">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Wingdings" pitchFamily="2" charset="2"/>
              <a:buChar char="Ø"/>
            </a:pPr>
            <a:r>
              <a:rPr lang="en-US" b="1" dirty="0">
                <a:solidFill>
                  <a:schemeClr val="tx2"/>
                </a:solidFill>
                <a:latin typeface="Open Sans" panose="020B0606030504020204" pitchFamily="34" charset="0"/>
                <a:ea typeface="Open Sans" panose="020B0606030504020204" pitchFamily="34" charset="0"/>
                <a:cs typeface="Open Sans" panose="020B0606030504020204" pitchFamily="34" charset="0"/>
              </a:rPr>
              <a:t>highly characterized petroleum UVCBs  (tested in animals)</a:t>
            </a:r>
          </a:p>
          <a:p>
            <a:pPr marL="285750" indent="-285750">
              <a:buFont typeface="Wingdings" pitchFamily="2" charset="2"/>
              <a:buChar char="Ø"/>
            </a:pPr>
            <a:r>
              <a:rPr lang="en-US" b="1" dirty="0">
                <a:solidFill>
                  <a:schemeClr val="tx2"/>
                </a:solidFill>
                <a:latin typeface="Open Sans" panose="020B0606030504020204" pitchFamily="34" charset="0"/>
                <a:ea typeface="Open Sans" panose="020B0606030504020204" pitchFamily="34" charset="0"/>
                <a:cs typeface="Open Sans" panose="020B0606030504020204" pitchFamily="34" charset="0"/>
              </a:rPr>
              <a:t>Organs of animals used in 3R TOXFLOW for testing align NAMs with golden standard tests</a:t>
            </a:r>
          </a:p>
          <a:p>
            <a:pPr marL="285750" indent="-285750">
              <a:buFont typeface="Arial" panose="020B0604020202020204" pitchFamily="34" charset="0"/>
              <a:buChar char="•"/>
            </a:pPr>
            <a:endParaRPr lang="en-US" dirty="0">
              <a:latin typeface="Open Sans" panose="020B0606030504020204" pitchFamily="34" charset="0"/>
              <a:ea typeface="Open Sans" panose="020B0606030504020204" pitchFamily="34" charset="0"/>
              <a:cs typeface="Open Sans" panose="020B0606030504020204" pitchFamily="34" charset="0"/>
            </a:endParaRPr>
          </a:p>
          <a:p>
            <a:r>
              <a:rPr lang="en-US" dirty="0">
                <a:latin typeface="Open Sans" panose="020B0606030504020204" pitchFamily="34" charset="0"/>
                <a:ea typeface="Open Sans" panose="020B0606030504020204" pitchFamily="34" charset="0"/>
                <a:cs typeface="Open Sans" panose="020B0606030504020204" pitchFamily="34" charset="0"/>
              </a:rPr>
              <a:t>Examples of NAM assays with good correlations:</a:t>
            </a:r>
          </a:p>
          <a:p>
            <a:endParaRPr lang="en-GB" sz="1800" dirty="0">
              <a:effectLst/>
              <a:latin typeface="Open Sans" panose="020B0606030504020204" pitchFamily="34" charset="0"/>
              <a:ea typeface="Open Sans" panose="020B0606030504020204" pitchFamily="34" charset="0"/>
              <a:cs typeface="Open Sans" panose="020B0606030504020204" pitchFamily="34" charset="0"/>
            </a:endParaRPr>
          </a:p>
          <a:p>
            <a:r>
              <a:rPr lang="en-GB" b="1" dirty="0">
                <a:solidFill>
                  <a:srgbClr val="94C11A"/>
                </a:solidFill>
                <a:latin typeface="Open Sans" panose="020B0606030504020204" pitchFamily="34" charset="0"/>
                <a:ea typeface="Open Sans" panose="020B0606030504020204" pitchFamily="34" charset="0"/>
                <a:cs typeface="Open Sans" panose="020B0606030504020204" pitchFamily="34" charset="0"/>
              </a:rPr>
              <a:t>M</a:t>
            </a:r>
            <a:r>
              <a:rPr lang="en-GB" sz="1800" b="1" dirty="0">
                <a:solidFill>
                  <a:srgbClr val="94C11A"/>
                </a:solidFill>
                <a:effectLst/>
                <a:latin typeface="Open Sans" panose="020B0606030504020204" pitchFamily="34" charset="0"/>
                <a:ea typeface="Open Sans" panose="020B0606030504020204" pitchFamily="34" charset="0"/>
                <a:cs typeface="Open Sans" panose="020B0606030504020204" pitchFamily="34" charset="0"/>
              </a:rPr>
              <a:t>ouse embryonic stem cell test (EST)</a:t>
            </a:r>
            <a:r>
              <a:rPr lang="en-GB" sz="1800" dirty="0">
                <a:effectLst/>
                <a:latin typeface="Open Sans" panose="020B0606030504020204" pitchFamily="34" charset="0"/>
                <a:ea typeface="Open Sans" panose="020B0606030504020204" pitchFamily="34" charset="0"/>
                <a:cs typeface="Open Sans" panose="020B0606030504020204" pitchFamily="34" charset="0"/>
              </a:rPr>
              <a:t>	</a:t>
            </a:r>
            <a:r>
              <a:rPr lang="en-GB" dirty="0">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(Lenny </a:t>
            </a:r>
            <a:r>
              <a:rPr lang="en-GB" dirty="0" err="1">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Kamelia</a:t>
            </a:r>
            <a:r>
              <a:rPr lang="en-GB" dirty="0">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 </a:t>
            </a:r>
            <a:r>
              <a:rPr lang="en-GB" dirty="0" err="1">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Jochem</a:t>
            </a:r>
            <a:r>
              <a:rPr lang="en-GB" dirty="0">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 </a:t>
            </a:r>
            <a:r>
              <a:rPr lang="en-GB" dirty="0" err="1">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Louisse</a:t>
            </a:r>
            <a:r>
              <a:rPr lang="en-GB" dirty="0">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 Ivonne </a:t>
            </a:r>
            <a:r>
              <a:rPr lang="en-GB" dirty="0" err="1">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Rietjens</a:t>
            </a:r>
            <a:r>
              <a:rPr lang="en-GB" dirty="0">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 Peter Boogaard)</a:t>
            </a:r>
          </a:p>
          <a:p>
            <a:r>
              <a:rPr lang="en-GB" sz="1800" b="1" dirty="0">
                <a:solidFill>
                  <a:srgbClr val="94C11A"/>
                </a:solidFill>
                <a:effectLst/>
                <a:latin typeface="Open Sans" panose="020B0606030504020204" pitchFamily="34" charset="0"/>
                <a:ea typeface="Open Sans" panose="020B0606030504020204" pitchFamily="34" charset="0"/>
                <a:cs typeface="Open Sans" panose="020B0606030504020204" pitchFamily="34" charset="0"/>
              </a:rPr>
              <a:t>CALUX </a:t>
            </a:r>
            <a:r>
              <a:rPr lang="en-GB" b="1" dirty="0">
                <a:solidFill>
                  <a:srgbClr val="94C11A"/>
                </a:solidFill>
                <a:effectLst/>
                <a:latin typeface="Open Sans" panose="020B0606030504020204" pitchFamily="34" charset="0"/>
                <a:ea typeface="Open Sans" panose="020B0606030504020204" pitchFamily="34" charset="0"/>
                <a:cs typeface="Open Sans" panose="020B0606030504020204" pitchFamily="34" charset="0"/>
              </a:rPr>
              <a:t>Reporter Gene Assays </a:t>
            </a:r>
            <a:r>
              <a:rPr lang="en-GB" dirty="0">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		(Lenny </a:t>
            </a:r>
            <a:r>
              <a:rPr lang="en-GB" dirty="0" err="1">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Kamelia</a:t>
            </a:r>
            <a:r>
              <a:rPr lang="en-GB" dirty="0">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 </a:t>
            </a:r>
            <a:r>
              <a:rPr lang="en-GB" dirty="0" err="1">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Jochem</a:t>
            </a:r>
            <a:r>
              <a:rPr lang="en-GB" dirty="0">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 </a:t>
            </a:r>
            <a:r>
              <a:rPr lang="en-GB" dirty="0" err="1">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Louisse</a:t>
            </a:r>
            <a:r>
              <a:rPr lang="en-GB" dirty="0">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 Ivonne </a:t>
            </a:r>
            <a:r>
              <a:rPr lang="en-GB" dirty="0" err="1">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Rietjens</a:t>
            </a:r>
            <a:r>
              <a:rPr lang="en-GB" dirty="0">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 Peter Boogaard)</a:t>
            </a:r>
          </a:p>
          <a:p>
            <a:r>
              <a:rPr lang="en-GB" b="1" dirty="0">
                <a:solidFill>
                  <a:srgbClr val="94C11A"/>
                </a:solidFill>
                <a:latin typeface="Open Sans" panose="020B0606030504020204" pitchFamily="34" charset="0"/>
                <a:ea typeface="Open Sans" panose="020B0606030504020204" pitchFamily="34" charset="0"/>
                <a:cs typeface="Open Sans" panose="020B0606030504020204" pitchFamily="34" charset="0"/>
              </a:rPr>
              <a:t>H</a:t>
            </a:r>
            <a:r>
              <a:rPr lang="en-GB" b="1" i="0" u="none" strike="noStrike" dirty="0">
                <a:solidFill>
                  <a:srgbClr val="94C11A"/>
                </a:solidFill>
                <a:effectLst/>
                <a:latin typeface="Open Sans" panose="020B0606030504020204" pitchFamily="34" charset="0"/>
                <a:ea typeface="Open Sans" panose="020B0606030504020204" pitchFamily="34" charset="0"/>
                <a:cs typeface="Open Sans" panose="020B0606030504020204" pitchFamily="34" charset="0"/>
              </a:rPr>
              <a:t>uman H295R cells </a:t>
            </a:r>
            <a:r>
              <a:rPr lang="en-GB"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GB" b="0" i="0" u="none" strike="noStrike" dirty="0">
                <a:solidFill>
                  <a:schemeClr val="accent1"/>
                </a:solidFill>
                <a:latin typeface="Open Sans" panose="020B0606030504020204" pitchFamily="34" charset="0"/>
                <a:ea typeface="Open Sans" panose="020B0606030504020204" pitchFamily="34" charset="0"/>
                <a:cs typeface="Open Sans" panose="020B0606030504020204" pitchFamily="34" charset="0"/>
              </a:rPr>
              <a:t>(</a:t>
            </a:r>
            <a:r>
              <a:rPr lang="en-GB" b="0" i="0" u="none" strike="noStrike" dirty="0" err="1">
                <a:solidFill>
                  <a:schemeClr val="accent1"/>
                </a:solidFill>
                <a:latin typeface="Open Sans" panose="020B0606030504020204" pitchFamily="34" charset="0"/>
                <a:ea typeface="Open Sans" panose="020B0606030504020204" pitchFamily="34" charset="0"/>
                <a:cs typeface="Open Sans" panose="020B0606030504020204" pitchFamily="34" charset="0"/>
              </a:rPr>
              <a:t>Jochem</a:t>
            </a:r>
            <a:r>
              <a:rPr lang="en-GB" b="0" i="0" u="none" strike="noStrike" dirty="0">
                <a:solidFill>
                  <a:schemeClr val="accent1"/>
                </a:solidFill>
                <a:latin typeface="Open Sans" panose="020B0606030504020204" pitchFamily="34" charset="0"/>
                <a:ea typeface="Open Sans" panose="020B0606030504020204" pitchFamily="34" charset="0"/>
                <a:cs typeface="Open Sans" panose="020B0606030504020204" pitchFamily="34" charset="0"/>
              </a:rPr>
              <a:t> </a:t>
            </a:r>
            <a:r>
              <a:rPr lang="en-GB" b="0" i="0" u="none" strike="noStrike" dirty="0" err="1">
                <a:solidFill>
                  <a:schemeClr val="accent1"/>
                </a:solidFill>
                <a:latin typeface="Open Sans" panose="020B0606030504020204" pitchFamily="34" charset="0"/>
                <a:ea typeface="Open Sans" panose="020B0606030504020204" pitchFamily="34" charset="0"/>
                <a:cs typeface="Open Sans" panose="020B0606030504020204" pitchFamily="34" charset="0"/>
              </a:rPr>
              <a:t>Luisse</a:t>
            </a:r>
            <a:r>
              <a:rPr lang="en-GB" b="0" i="0" u="none" strike="noStrike" dirty="0">
                <a:solidFill>
                  <a:schemeClr val="accent1"/>
                </a:solidFill>
                <a:latin typeface="Open Sans" panose="020B0606030504020204" pitchFamily="34" charset="0"/>
                <a:ea typeface="Open Sans" panose="020B0606030504020204" pitchFamily="34" charset="0"/>
                <a:cs typeface="Open Sans" panose="020B0606030504020204" pitchFamily="34" charset="0"/>
              </a:rPr>
              <a:t>)</a:t>
            </a:r>
            <a:endParaRPr lang="en-GB" dirty="0">
              <a:solidFill>
                <a:schemeClr val="accent1"/>
              </a:solidFill>
              <a:effectLst/>
              <a:latin typeface="Open Sans" panose="020B0606030504020204" pitchFamily="34" charset="0"/>
              <a:ea typeface="Open Sans" panose="020B0606030504020204" pitchFamily="34" charset="0"/>
              <a:cs typeface="Open Sans" panose="020B0606030504020204" pitchFamily="34" charset="0"/>
            </a:endParaRPr>
          </a:p>
          <a:p>
            <a:r>
              <a:rPr lang="en-GB" b="1" dirty="0">
                <a:solidFill>
                  <a:srgbClr val="94C11A"/>
                </a:solidFill>
                <a:latin typeface="Open Sans" panose="020B0606030504020204" pitchFamily="34" charset="0"/>
                <a:ea typeface="Open Sans" panose="020B0606030504020204" pitchFamily="34" charset="0"/>
                <a:cs typeface="Open Sans" panose="020B0606030504020204" pitchFamily="34" charset="0"/>
              </a:rPr>
              <a:t>Z</a:t>
            </a:r>
            <a:r>
              <a:rPr lang="en-GB" b="1" dirty="0">
                <a:solidFill>
                  <a:srgbClr val="94C11A"/>
                </a:solidFill>
                <a:effectLst/>
                <a:latin typeface="Open Sans" panose="020B0606030504020204" pitchFamily="34" charset="0"/>
                <a:ea typeface="Open Sans" panose="020B0606030504020204" pitchFamily="34" charset="0"/>
                <a:cs typeface="Open Sans" panose="020B0606030504020204" pitchFamily="34" charset="0"/>
              </a:rPr>
              <a:t>ebrafish embryotoxicity test </a:t>
            </a:r>
            <a:r>
              <a:rPr lang="en-GB" dirty="0">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		(Jing Fang, Peter Boogaard, Ivonne </a:t>
            </a:r>
            <a:r>
              <a:rPr lang="en-GB" dirty="0" err="1">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Rietjens</a:t>
            </a:r>
            <a:r>
              <a:rPr lang="en-GB" dirty="0">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 Lenny </a:t>
            </a:r>
            <a:r>
              <a:rPr lang="en-GB" dirty="0" err="1">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Kamelia</a:t>
            </a:r>
            <a:r>
              <a:rPr lang="en-GB" dirty="0">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a:t>
            </a:r>
          </a:p>
          <a:p>
            <a:r>
              <a:rPr lang="en-GB" b="1" i="1" dirty="0">
                <a:solidFill>
                  <a:srgbClr val="94C11A"/>
                </a:solidFill>
                <a:latin typeface="Open Sans" panose="020B0606030504020204" pitchFamily="34" charset="0"/>
                <a:ea typeface="Open Sans" panose="020B0606030504020204" pitchFamily="34" charset="0"/>
                <a:cs typeface="Open Sans" panose="020B0606030504020204" pitchFamily="34" charset="0"/>
              </a:rPr>
              <a:t>C. elegans </a:t>
            </a:r>
            <a:r>
              <a:rPr lang="en-GB" b="1" dirty="0">
                <a:solidFill>
                  <a:srgbClr val="94C11A"/>
                </a:solidFill>
                <a:latin typeface="Open Sans" panose="020B0606030504020204" pitchFamily="34" charset="0"/>
                <a:ea typeface="Open Sans" panose="020B0606030504020204" pitchFamily="34" charset="0"/>
                <a:cs typeface="Open Sans" panose="020B0606030504020204" pitchFamily="34" charset="0"/>
              </a:rPr>
              <a:t>assays</a:t>
            </a:r>
            <a:r>
              <a:rPr lang="en-GB" dirty="0">
                <a:latin typeface="Open Sans" panose="020B0606030504020204" pitchFamily="34" charset="0"/>
                <a:ea typeface="Open Sans" panose="020B0606030504020204" pitchFamily="34" charset="0"/>
                <a:cs typeface="Open Sans" panose="020B0606030504020204" pitchFamily="34" charset="0"/>
              </a:rPr>
              <a:t>			</a:t>
            </a:r>
            <a:r>
              <a:rPr lang="en-GB" dirty="0">
                <a:solidFill>
                  <a:schemeClr val="tx2"/>
                </a:solidFill>
                <a:latin typeface="Open Sans" panose="020B0606030504020204" pitchFamily="34" charset="0"/>
                <a:ea typeface="Open Sans" panose="020B0606030504020204" pitchFamily="34" charset="0"/>
                <a:cs typeface="Open Sans" panose="020B0606030504020204" pitchFamily="34" charset="0"/>
              </a:rPr>
              <a:t>(Nienke </a:t>
            </a:r>
            <a:r>
              <a:rPr lang="en-GB" dirty="0" err="1">
                <a:solidFill>
                  <a:schemeClr val="tx2"/>
                </a:solidFill>
                <a:latin typeface="Open Sans" panose="020B0606030504020204" pitchFamily="34" charset="0"/>
                <a:ea typeface="Open Sans" panose="020B0606030504020204" pitchFamily="34" charset="0"/>
                <a:cs typeface="Open Sans" panose="020B0606030504020204" pitchFamily="34" charset="0"/>
              </a:rPr>
              <a:t>Stigter</a:t>
            </a:r>
            <a:r>
              <a:rPr lang="en-GB" dirty="0">
                <a:solidFill>
                  <a:schemeClr val="tx2"/>
                </a:solidFill>
                <a:latin typeface="Open Sans" panose="020B0606030504020204" pitchFamily="34" charset="0"/>
                <a:ea typeface="Open Sans" panose="020B0606030504020204" pitchFamily="34" charset="0"/>
                <a:cs typeface="Open Sans" panose="020B0606030504020204" pitchFamily="34" charset="0"/>
              </a:rPr>
              <a:t>, Johanna </a:t>
            </a:r>
            <a:r>
              <a:rPr lang="en-GB" dirty="0" err="1">
                <a:solidFill>
                  <a:schemeClr val="tx2"/>
                </a:solidFill>
                <a:latin typeface="Open Sans" panose="020B0606030504020204" pitchFamily="34" charset="0"/>
                <a:ea typeface="Open Sans" panose="020B0606030504020204" pitchFamily="34" charset="0"/>
                <a:cs typeface="Open Sans" panose="020B0606030504020204" pitchFamily="34" charset="0"/>
              </a:rPr>
              <a:t>Louter</a:t>
            </a:r>
            <a:r>
              <a:rPr lang="en-GB" dirty="0">
                <a:solidFill>
                  <a:schemeClr val="tx2"/>
                </a:solidFill>
                <a:latin typeface="Open Sans" panose="020B0606030504020204" pitchFamily="34" charset="0"/>
                <a:ea typeface="Open Sans" panose="020B0606030504020204" pitchFamily="34" charset="0"/>
                <a:cs typeface="Open Sans" panose="020B0606030504020204" pitchFamily="34" charset="0"/>
              </a:rPr>
              <a:t>, Amra </a:t>
            </a:r>
            <a:r>
              <a:rPr lang="en-GB" dirty="0" err="1">
                <a:solidFill>
                  <a:schemeClr val="tx2"/>
                </a:solidFill>
                <a:latin typeface="Open Sans" panose="020B0606030504020204" pitchFamily="34" charset="0"/>
                <a:ea typeface="Open Sans" panose="020B0606030504020204" pitchFamily="34" charset="0"/>
                <a:cs typeface="Open Sans" panose="020B0606030504020204" pitchFamily="34" charset="0"/>
              </a:rPr>
              <a:t>Milasinovic</a:t>
            </a:r>
            <a:r>
              <a:rPr lang="en-GB" dirty="0">
                <a:solidFill>
                  <a:schemeClr val="tx2"/>
                </a:solidFill>
                <a:latin typeface="Open Sans" panose="020B0606030504020204" pitchFamily="34" charset="0"/>
                <a:ea typeface="Open Sans" panose="020B0606030504020204" pitchFamily="34" charset="0"/>
                <a:cs typeface="Open Sans" panose="020B0606030504020204" pitchFamily="34" charset="0"/>
              </a:rPr>
              <a:t>)</a:t>
            </a:r>
          </a:p>
          <a:p>
            <a:endParaRPr lang="en-GB" dirty="0">
              <a:solidFill>
                <a:schemeClr val="tx2"/>
              </a:solidFill>
              <a:effectLst/>
              <a:latin typeface="Open Sans" panose="020B0606030504020204" pitchFamily="34" charset="0"/>
              <a:ea typeface="Open Sans" panose="020B0606030504020204" pitchFamily="34" charset="0"/>
              <a:cs typeface="Open Sans" panose="020B0606030504020204" pitchFamily="34" charset="0"/>
            </a:endParaRPr>
          </a:p>
          <a:p>
            <a:endParaRPr lang="en-GB" sz="1600" dirty="0"/>
          </a:p>
          <a:p>
            <a:endParaRPr lang="en-GB" sz="1600" dirty="0"/>
          </a:p>
          <a:p>
            <a:endParaRPr lang="en-GB" sz="1600" dirty="0">
              <a:latin typeface="Open Sans" panose="020B0606030504020204" pitchFamily="34" charset="0"/>
              <a:ea typeface="Open Sans" panose="020B0606030504020204" pitchFamily="34" charset="0"/>
              <a:cs typeface="Open Sans" panose="020B0606030504020204" pitchFamily="34" charset="0"/>
            </a:endParaRPr>
          </a:p>
          <a:p>
            <a:endParaRPr lang="en-GB" dirty="0"/>
          </a:p>
          <a:p>
            <a:endParaRPr lang="en-US" dirty="0">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endParaRPr lang="en-US" dirty="0">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endParaRPr lang="en-US" dirty="0">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endParaRPr lang="en-US" dirty="0">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endParaRPr lang="en-US" dirty="0">
              <a:latin typeface="Open Sans" panose="020B0606030504020204" pitchFamily="34" charset="0"/>
              <a:ea typeface="Open Sans" panose="020B0606030504020204" pitchFamily="34" charset="0"/>
              <a:cs typeface="Open Sans" panose="020B0606030504020204" pitchFamily="34" charset="0"/>
            </a:endParaRPr>
          </a:p>
          <a:p>
            <a:endParaRPr lang="en-US" dirty="0">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3536709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xEl>
                                              <p:pRg st="6" end="6"/>
                                            </p:txEl>
                                          </p:spTgt>
                                        </p:tgtEl>
                                        <p:attrNameLst>
                                          <p:attrName>style.visibility</p:attrName>
                                        </p:attrNameLst>
                                      </p:cBhvr>
                                      <p:to>
                                        <p:strVal val="visible"/>
                                      </p:to>
                                    </p:set>
                                    <p:animEffect transition="in" filter="checkerboard(across)">
                                      <p:cBhvr>
                                        <p:cTn id="7" dur="500"/>
                                        <p:tgtEl>
                                          <p:spTgt spid="4">
                                            <p:txEl>
                                              <p:pRg st="6" end="6"/>
                                            </p:txEl>
                                          </p:spTgt>
                                        </p:tgtEl>
                                      </p:cBhvr>
                                    </p:animEffect>
                                  </p:childTnLst>
                                </p:cTn>
                              </p:par>
                              <p:par>
                                <p:cTn id="8" presetID="5" presetClass="entr" presetSubtype="10" fill="hold" nodeType="withEffect">
                                  <p:stCondLst>
                                    <p:cond delay="0"/>
                                  </p:stCondLst>
                                  <p:childTnLst>
                                    <p:set>
                                      <p:cBhvr>
                                        <p:cTn id="9" dur="1" fill="hold">
                                          <p:stCondLst>
                                            <p:cond delay="0"/>
                                          </p:stCondLst>
                                        </p:cTn>
                                        <p:tgtEl>
                                          <p:spTgt spid="4">
                                            <p:txEl>
                                              <p:pRg st="8" end="8"/>
                                            </p:txEl>
                                          </p:spTgt>
                                        </p:tgtEl>
                                        <p:attrNameLst>
                                          <p:attrName>style.visibility</p:attrName>
                                        </p:attrNameLst>
                                      </p:cBhvr>
                                      <p:to>
                                        <p:strVal val="visible"/>
                                      </p:to>
                                    </p:set>
                                    <p:animEffect transition="in" filter="checkerboard(across)">
                                      <p:cBhvr>
                                        <p:cTn id="10" dur="500"/>
                                        <p:tgtEl>
                                          <p:spTgt spid="4">
                                            <p:txEl>
                                              <p:pRg st="8" end="8"/>
                                            </p:txEl>
                                          </p:spTgt>
                                        </p:tgtEl>
                                      </p:cBhvr>
                                    </p:animEffect>
                                  </p:childTnLst>
                                </p:cTn>
                              </p:par>
                              <p:par>
                                <p:cTn id="11" presetID="5" presetClass="entr" presetSubtype="10" fill="hold" nodeType="withEffect">
                                  <p:stCondLst>
                                    <p:cond delay="0"/>
                                  </p:stCondLst>
                                  <p:childTnLst>
                                    <p:set>
                                      <p:cBhvr>
                                        <p:cTn id="12" dur="1" fill="hold">
                                          <p:stCondLst>
                                            <p:cond delay="0"/>
                                          </p:stCondLst>
                                        </p:cTn>
                                        <p:tgtEl>
                                          <p:spTgt spid="4">
                                            <p:txEl>
                                              <p:pRg st="9" end="9"/>
                                            </p:txEl>
                                          </p:spTgt>
                                        </p:tgtEl>
                                        <p:attrNameLst>
                                          <p:attrName>style.visibility</p:attrName>
                                        </p:attrNameLst>
                                      </p:cBhvr>
                                      <p:to>
                                        <p:strVal val="visible"/>
                                      </p:to>
                                    </p:set>
                                    <p:animEffect transition="in" filter="checkerboard(across)">
                                      <p:cBhvr>
                                        <p:cTn id="13" dur="500"/>
                                        <p:tgtEl>
                                          <p:spTgt spid="4">
                                            <p:txEl>
                                              <p:pRg st="9" end="9"/>
                                            </p:txEl>
                                          </p:spTgt>
                                        </p:tgtEl>
                                      </p:cBhvr>
                                    </p:animEffect>
                                  </p:childTnLst>
                                </p:cTn>
                              </p:par>
                              <p:par>
                                <p:cTn id="14" presetID="5" presetClass="entr" presetSubtype="10" fill="hold" nodeType="withEffect">
                                  <p:stCondLst>
                                    <p:cond delay="0"/>
                                  </p:stCondLst>
                                  <p:childTnLst>
                                    <p:set>
                                      <p:cBhvr>
                                        <p:cTn id="15" dur="1" fill="hold">
                                          <p:stCondLst>
                                            <p:cond delay="0"/>
                                          </p:stCondLst>
                                        </p:cTn>
                                        <p:tgtEl>
                                          <p:spTgt spid="4">
                                            <p:txEl>
                                              <p:pRg st="10" end="10"/>
                                            </p:txEl>
                                          </p:spTgt>
                                        </p:tgtEl>
                                        <p:attrNameLst>
                                          <p:attrName>style.visibility</p:attrName>
                                        </p:attrNameLst>
                                      </p:cBhvr>
                                      <p:to>
                                        <p:strVal val="visible"/>
                                      </p:to>
                                    </p:set>
                                    <p:animEffect transition="in" filter="checkerboard(across)">
                                      <p:cBhvr>
                                        <p:cTn id="16" dur="500"/>
                                        <p:tgtEl>
                                          <p:spTgt spid="4">
                                            <p:txEl>
                                              <p:pRg st="10" end="10"/>
                                            </p:txEl>
                                          </p:spTgt>
                                        </p:tgtEl>
                                      </p:cBhvr>
                                    </p:animEffect>
                                  </p:childTnLst>
                                </p:cTn>
                              </p:par>
                              <p:par>
                                <p:cTn id="17" presetID="5" presetClass="entr" presetSubtype="10" fill="hold" nodeType="withEffect">
                                  <p:stCondLst>
                                    <p:cond delay="0"/>
                                  </p:stCondLst>
                                  <p:childTnLst>
                                    <p:set>
                                      <p:cBhvr>
                                        <p:cTn id="18" dur="1" fill="hold">
                                          <p:stCondLst>
                                            <p:cond delay="0"/>
                                          </p:stCondLst>
                                        </p:cTn>
                                        <p:tgtEl>
                                          <p:spTgt spid="4">
                                            <p:txEl>
                                              <p:pRg st="11" end="11"/>
                                            </p:txEl>
                                          </p:spTgt>
                                        </p:tgtEl>
                                        <p:attrNameLst>
                                          <p:attrName>style.visibility</p:attrName>
                                        </p:attrNameLst>
                                      </p:cBhvr>
                                      <p:to>
                                        <p:strVal val="visible"/>
                                      </p:to>
                                    </p:set>
                                    <p:animEffect transition="in" filter="checkerboard(across)">
                                      <p:cBhvr>
                                        <p:cTn id="19" dur="500"/>
                                        <p:tgtEl>
                                          <p:spTgt spid="4">
                                            <p:txEl>
                                              <p:pRg st="11" end="11"/>
                                            </p:txEl>
                                          </p:spTgt>
                                        </p:tgtEl>
                                      </p:cBhvr>
                                    </p:animEffect>
                                  </p:childTnLst>
                                </p:cTn>
                              </p:par>
                              <p:par>
                                <p:cTn id="20" presetID="5" presetClass="entr" presetSubtype="10" fill="hold" nodeType="withEffect">
                                  <p:stCondLst>
                                    <p:cond delay="0"/>
                                  </p:stCondLst>
                                  <p:childTnLst>
                                    <p:set>
                                      <p:cBhvr>
                                        <p:cTn id="21" dur="1" fill="hold">
                                          <p:stCondLst>
                                            <p:cond delay="0"/>
                                          </p:stCondLst>
                                        </p:cTn>
                                        <p:tgtEl>
                                          <p:spTgt spid="4">
                                            <p:txEl>
                                              <p:pRg st="12" end="12"/>
                                            </p:txEl>
                                          </p:spTgt>
                                        </p:tgtEl>
                                        <p:attrNameLst>
                                          <p:attrName>style.visibility</p:attrName>
                                        </p:attrNameLst>
                                      </p:cBhvr>
                                      <p:to>
                                        <p:strVal val="visible"/>
                                      </p:to>
                                    </p:set>
                                    <p:animEffect transition="in" filter="checkerboard(across)">
                                      <p:cBhvr>
                                        <p:cTn id="22" dur="500"/>
                                        <p:tgtEl>
                                          <p:spTgt spid="4">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D7ABA5BE-ECF1-5646-8A7C-C739118D1081}"/>
              </a:ext>
            </a:extLst>
          </p:cNvPr>
          <p:cNvGrpSpPr/>
          <p:nvPr/>
        </p:nvGrpSpPr>
        <p:grpSpPr>
          <a:xfrm>
            <a:off x="495137" y="1383046"/>
            <a:ext cx="4173168" cy="4382992"/>
            <a:chOff x="278295" y="2683564"/>
            <a:chExt cx="4847266" cy="3780668"/>
          </a:xfrm>
        </p:grpSpPr>
        <p:grpSp>
          <p:nvGrpSpPr>
            <p:cNvPr id="27" name="Group 26">
              <a:extLst>
                <a:ext uri="{FF2B5EF4-FFF2-40B4-BE49-F238E27FC236}">
                  <a16:creationId xmlns:a16="http://schemas.microsoft.com/office/drawing/2014/main" id="{A987E5C8-E104-AA4C-84C9-7E89ADFDA799}"/>
                </a:ext>
              </a:extLst>
            </p:cNvPr>
            <p:cNvGrpSpPr/>
            <p:nvPr/>
          </p:nvGrpSpPr>
          <p:grpSpPr>
            <a:xfrm>
              <a:off x="278295" y="2683564"/>
              <a:ext cx="3975652" cy="3776870"/>
              <a:chOff x="278295" y="2683564"/>
              <a:chExt cx="3975652" cy="3776870"/>
            </a:xfrm>
          </p:grpSpPr>
          <p:sp>
            <p:nvSpPr>
              <p:cNvPr id="3" name="Triangle 2">
                <a:extLst>
                  <a:ext uri="{FF2B5EF4-FFF2-40B4-BE49-F238E27FC236}">
                    <a16:creationId xmlns:a16="http://schemas.microsoft.com/office/drawing/2014/main" id="{F0496123-F7E8-9840-AF8D-03BC8F28B6E6}"/>
                  </a:ext>
                </a:extLst>
              </p:cNvPr>
              <p:cNvSpPr/>
              <p:nvPr/>
            </p:nvSpPr>
            <p:spPr>
              <a:xfrm>
                <a:off x="278295" y="2683564"/>
                <a:ext cx="3975652" cy="3776870"/>
              </a:xfrm>
              <a:prstGeom prst="triangle">
                <a:avLst/>
              </a:prstGeom>
              <a:noFill/>
              <a:ln>
                <a:solidFill>
                  <a:srgbClr val="574A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a:extLst>
                  <a:ext uri="{FF2B5EF4-FFF2-40B4-BE49-F238E27FC236}">
                    <a16:creationId xmlns:a16="http://schemas.microsoft.com/office/drawing/2014/main" id="{824BF26E-2A79-5C4E-BFD8-9B5D74E8CF13}"/>
                  </a:ext>
                </a:extLst>
              </p:cNvPr>
              <p:cNvCxnSpPr/>
              <p:nvPr/>
            </p:nvCxnSpPr>
            <p:spPr>
              <a:xfrm>
                <a:off x="838200" y="5506278"/>
                <a:ext cx="2898913" cy="0"/>
              </a:xfrm>
              <a:prstGeom prst="line">
                <a:avLst/>
              </a:prstGeom>
              <a:ln>
                <a:solidFill>
                  <a:srgbClr val="574A42"/>
                </a:solidFill>
              </a:ln>
            </p:spPr>
            <p:style>
              <a:lnRef idx="1">
                <a:schemeClr val="accent1"/>
              </a:lnRef>
              <a:fillRef idx="0">
                <a:schemeClr val="accent1"/>
              </a:fillRef>
              <a:effectRef idx="0">
                <a:schemeClr val="accent1"/>
              </a:effectRef>
              <a:fontRef idx="minor">
                <a:schemeClr val="tx1"/>
              </a:fontRef>
            </p:style>
          </p:cxnSp>
        </p:grpSp>
        <p:cxnSp>
          <p:nvCxnSpPr>
            <p:cNvPr id="7" name="Straight Connector 6">
              <a:extLst>
                <a:ext uri="{FF2B5EF4-FFF2-40B4-BE49-F238E27FC236}">
                  <a16:creationId xmlns:a16="http://schemas.microsoft.com/office/drawing/2014/main" id="{6964951A-19A8-6042-AE09-DECA59425AAA}"/>
                </a:ext>
              </a:extLst>
            </p:cNvPr>
            <p:cNvCxnSpPr>
              <a:cxnSpLocks/>
            </p:cNvCxnSpPr>
            <p:nvPr/>
          </p:nvCxnSpPr>
          <p:spPr>
            <a:xfrm>
              <a:off x="1302025" y="4694581"/>
              <a:ext cx="1924879" cy="6626"/>
            </a:xfrm>
            <a:prstGeom prst="line">
              <a:avLst/>
            </a:prstGeom>
            <a:ln>
              <a:solidFill>
                <a:srgbClr val="574A42"/>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B556FCF-1F8C-9E40-81B6-3A49DD08DE0B}"/>
                </a:ext>
              </a:extLst>
            </p:cNvPr>
            <p:cNvCxnSpPr>
              <a:cxnSpLocks/>
            </p:cNvCxnSpPr>
            <p:nvPr/>
          </p:nvCxnSpPr>
          <p:spPr>
            <a:xfrm>
              <a:off x="1646583" y="3863008"/>
              <a:ext cx="1235765" cy="0"/>
            </a:xfrm>
            <a:prstGeom prst="line">
              <a:avLst/>
            </a:prstGeom>
            <a:ln>
              <a:solidFill>
                <a:srgbClr val="574A42"/>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36250155-578B-8349-8AF3-A959B850BF3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30943" y="5696573"/>
              <a:ext cx="1337296" cy="535265"/>
            </a:xfrm>
            <a:prstGeom prst="rect">
              <a:avLst/>
            </a:prstGeom>
          </p:spPr>
        </p:pic>
        <p:pic>
          <p:nvPicPr>
            <p:cNvPr id="14" name="Picture 13">
              <a:extLst>
                <a:ext uri="{FF2B5EF4-FFF2-40B4-BE49-F238E27FC236}">
                  <a16:creationId xmlns:a16="http://schemas.microsoft.com/office/drawing/2014/main" id="{5BAA4222-26FE-DE4F-B8A5-25F686D5A79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635260" y="5594666"/>
              <a:ext cx="769738" cy="637172"/>
            </a:xfrm>
            <a:prstGeom prst="rect">
              <a:avLst/>
            </a:prstGeom>
          </p:spPr>
        </p:pic>
        <p:sp>
          <p:nvSpPr>
            <p:cNvPr id="16" name="TextBox 15">
              <a:extLst>
                <a:ext uri="{FF2B5EF4-FFF2-40B4-BE49-F238E27FC236}">
                  <a16:creationId xmlns:a16="http://schemas.microsoft.com/office/drawing/2014/main" id="{025CAE65-14E4-164D-AB24-4F7B2979FE7E}"/>
                </a:ext>
              </a:extLst>
            </p:cNvPr>
            <p:cNvSpPr txBox="1"/>
            <p:nvPr/>
          </p:nvSpPr>
          <p:spPr>
            <a:xfrm>
              <a:off x="431996" y="6172203"/>
              <a:ext cx="4319177" cy="292029"/>
            </a:xfrm>
            <a:prstGeom prst="rect">
              <a:avLst/>
            </a:prstGeom>
            <a:noFill/>
          </p:spPr>
          <p:txBody>
            <a:bodyPr wrap="square" rtlCol="0">
              <a:spAutoFit/>
            </a:bodyPr>
            <a:lstStyle/>
            <a:p>
              <a:r>
                <a:rPr lang="en-US" sz="1600">
                  <a:solidFill>
                    <a:srgbClr val="574A42"/>
                  </a:solidFill>
                  <a:latin typeface="Open Sans" panose="020B0606030504020204" pitchFamily="34" charset="0"/>
                  <a:ea typeface="Open Sans" panose="020B0606030504020204" pitchFamily="34" charset="0"/>
                  <a:cs typeface="Open Sans" panose="020B0606030504020204" pitchFamily="34" charset="0"/>
                </a:rPr>
                <a:t>DNA    RNA    Protein   Metabolite</a:t>
              </a:r>
            </a:p>
          </p:txBody>
        </p:sp>
        <p:pic>
          <p:nvPicPr>
            <p:cNvPr id="17" name="Picture 16">
              <a:extLst>
                <a:ext uri="{FF2B5EF4-FFF2-40B4-BE49-F238E27FC236}">
                  <a16:creationId xmlns:a16="http://schemas.microsoft.com/office/drawing/2014/main" id="{53806395-C3A0-004F-8387-D69F6BAC160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620476" y="4755045"/>
              <a:ext cx="643011" cy="693229"/>
            </a:xfrm>
            <a:prstGeom prst="rect">
              <a:avLst/>
            </a:prstGeom>
          </p:spPr>
        </p:pic>
        <p:pic>
          <p:nvPicPr>
            <p:cNvPr id="18" name="Picture 17">
              <a:extLst>
                <a:ext uri="{FF2B5EF4-FFF2-40B4-BE49-F238E27FC236}">
                  <a16:creationId xmlns:a16="http://schemas.microsoft.com/office/drawing/2014/main" id="{7E58C110-8B64-094A-8B1C-43266B68EB9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299162" y="4772232"/>
              <a:ext cx="858230" cy="556773"/>
            </a:xfrm>
            <a:prstGeom prst="rect">
              <a:avLst/>
            </a:prstGeom>
          </p:spPr>
        </p:pic>
        <p:pic>
          <p:nvPicPr>
            <p:cNvPr id="20" name="Picture 19">
              <a:extLst>
                <a:ext uri="{FF2B5EF4-FFF2-40B4-BE49-F238E27FC236}">
                  <a16:creationId xmlns:a16="http://schemas.microsoft.com/office/drawing/2014/main" id="{D2F543FE-24CA-4844-9E8F-B8034A21BB3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262603" y="3892237"/>
              <a:ext cx="619745" cy="619745"/>
            </a:xfrm>
            <a:prstGeom prst="rect">
              <a:avLst/>
            </a:prstGeom>
          </p:spPr>
        </p:pic>
        <p:pic>
          <p:nvPicPr>
            <p:cNvPr id="22" name="Picture 21">
              <a:extLst>
                <a:ext uri="{FF2B5EF4-FFF2-40B4-BE49-F238E27FC236}">
                  <a16:creationId xmlns:a16="http://schemas.microsoft.com/office/drawing/2014/main" id="{99CE6A17-C911-F444-AA41-FBF7EEEDFF8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621004" y="3892237"/>
              <a:ext cx="614567" cy="614567"/>
            </a:xfrm>
            <a:prstGeom prst="rect">
              <a:avLst/>
            </a:prstGeom>
          </p:spPr>
        </p:pic>
        <p:sp>
          <p:nvSpPr>
            <p:cNvPr id="23" name="TextBox 22">
              <a:extLst>
                <a:ext uri="{FF2B5EF4-FFF2-40B4-BE49-F238E27FC236}">
                  <a16:creationId xmlns:a16="http://schemas.microsoft.com/office/drawing/2014/main" id="{FC9FDE8C-98E4-5846-BFD8-1581CEC13C6D}"/>
                </a:ext>
              </a:extLst>
            </p:cNvPr>
            <p:cNvSpPr txBox="1"/>
            <p:nvPr/>
          </p:nvSpPr>
          <p:spPr>
            <a:xfrm>
              <a:off x="1110451" y="5283375"/>
              <a:ext cx="3819354" cy="292029"/>
            </a:xfrm>
            <a:prstGeom prst="rect">
              <a:avLst/>
            </a:prstGeom>
            <a:noFill/>
          </p:spPr>
          <p:txBody>
            <a:bodyPr wrap="square" rtlCol="0">
              <a:spAutoFit/>
            </a:bodyPr>
            <a:lstStyle/>
            <a:p>
              <a:r>
                <a:rPr lang="en-US" sz="1600">
                  <a:solidFill>
                    <a:srgbClr val="574A42"/>
                  </a:solidFill>
                  <a:latin typeface="Open Sans" panose="020B0606030504020204" pitchFamily="34" charset="0"/>
                  <a:ea typeface="Open Sans" panose="020B0606030504020204" pitchFamily="34" charset="0"/>
                  <a:cs typeface="Open Sans" panose="020B0606030504020204" pitchFamily="34" charset="0"/>
                </a:rPr>
                <a:t>Signaling  pathways</a:t>
              </a:r>
            </a:p>
          </p:txBody>
        </p:sp>
        <p:sp>
          <p:nvSpPr>
            <p:cNvPr id="24" name="TextBox 23">
              <a:extLst>
                <a:ext uri="{FF2B5EF4-FFF2-40B4-BE49-F238E27FC236}">
                  <a16:creationId xmlns:a16="http://schemas.microsoft.com/office/drawing/2014/main" id="{1B99B3EB-7121-1A45-B26D-A0346DFBFE85}"/>
                </a:ext>
              </a:extLst>
            </p:cNvPr>
            <p:cNvSpPr txBox="1"/>
            <p:nvPr/>
          </p:nvSpPr>
          <p:spPr>
            <a:xfrm>
              <a:off x="1677120" y="3543232"/>
              <a:ext cx="1456866" cy="292029"/>
            </a:xfrm>
            <a:prstGeom prst="rect">
              <a:avLst/>
            </a:prstGeom>
            <a:noFill/>
          </p:spPr>
          <p:txBody>
            <a:bodyPr wrap="square" rtlCol="0">
              <a:spAutoFit/>
            </a:bodyPr>
            <a:lstStyle/>
            <a:p>
              <a:r>
                <a:rPr lang="en-US" sz="1600">
                  <a:solidFill>
                    <a:srgbClr val="574A42"/>
                  </a:solidFill>
                  <a:latin typeface="Open Sans" panose="020B0606030504020204" pitchFamily="34" charset="0"/>
                  <a:ea typeface="Open Sans" panose="020B0606030504020204" pitchFamily="34" charset="0"/>
                  <a:cs typeface="Open Sans" panose="020B0606030504020204" pitchFamily="34" charset="0"/>
                </a:rPr>
                <a:t>Organism</a:t>
              </a:r>
            </a:p>
          </p:txBody>
        </p:sp>
        <p:sp>
          <p:nvSpPr>
            <p:cNvPr id="25" name="TextBox 24">
              <a:extLst>
                <a:ext uri="{FF2B5EF4-FFF2-40B4-BE49-F238E27FC236}">
                  <a16:creationId xmlns:a16="http://schemas.microsoft.com/office/drawing/2014/main" id="{434441C6-49AA-864C-8407-9FBF9D56516D}"/>
                </a:ext>
              </a:extLst>
            </p:cNvPr>
            <p:cNvSpPr txBox="1"/>
            <p:nvPr/>
          </p:nvSpPr>
          <p:spPr>
            <a:xfrm>
              <a:off x="1306207" y="4436805"/>
              <a:ext cx="3819354" cy="292029"/>
            </a:xfrm>
            <a:prstGeom prst="rect">
              <a:avLst/>
            </a:prstGeom>
            <a:noFill/>
          </p:spPr>
          <p:txBody>
            <a:bodyPr wrap="square" rtlCol="0">
              <a:spAutoFit/>
            </a:bodyPr>
            <a:lstStyle/>
            <a:p>
              <a:r>
                <a:rPr lang="en-US" sz="1600">
                  <a:solidFill>
                    <a:srgbClr val="574A42"/>
                  </a:solidFill>
                  <a:latin typeface="Open Sans" panose="020B0606030504020204" pitchFamily="34" charset="0"/>
                  <a:ea typeface="Open Sans" panose="020B0606030504020204" pitchFamily="34" charset="0"/>
                  <a:cs typeface="Open Sans" panose="020B0606030504020204" pitchFamily="34" charset="0"/>
                </a:rPr>
                <a:t>Tissues &amp; organs</a:t>
              </a:r>
            </a:p>
          </p:txBody>
        </p:sp>
        <p:pic>
          <p:nvPicPr>
            <p:cNvPr id="26" name="Picture 25">
              <a:extLst>
                <a:ext uri="{FF2B5EF4-FFF2-40B4-BE49-F238E27FC236}">
                  <a16:creationId xmlns:a16="http://schemas.microsoft.com/office/drawing/2014/main" id="{0D427968-E7EF-6B4D-8D96-6E17235F0C08}"/>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flipH="1">
              <a:off x="2013910" y="3086156"/>
              <a:ext cx="545674" cy="497527"/>
            </a:xfrm>
            <a:prstGeom prst="rect">
              <a:avLst/>
            </a:prstGeom>
          </p:spPr>
        </p:pic>
      </p:grpSp>
      <p:grpSp>
        <p:nvGrpSpPr>
          <p:cNvPr id="101" name="Group 100">
            <a:extLst>
              <a:ext uri="{FF2B5EF4-FFF2-40B4-BE49-F238E27FC236}">
                <a16:creationId xmlns:a16="http://schemas.microsoft.com/office/drawing/2014/main" id="{920072A8-527D-6942-ACE1-3CB8A9AC6E87}"/>
              </a:ext>
            </a:extLst>
          </p:cNvPr>
          <p:cNvGrpSpPr/>
          <p:nvPr/>
        </p:nvGrpSpPr>
        <p:grpSpPr>
          <a:xfrm>
            <a:off x="3921505" y="1378643"/>
            <a:ext cx="4173168" cy="4382992"/>
            <a:chOff x="278295" y="2683564"/>
            <a:chExt cx="4847266" cy="3780668"/>
          </a:xfrm>
        </p:grpSpPr>
        <p:grpSp>
          <p:nvGrpSpPr>
            <p:cNvPr id="102" name="Group 101">
              <a:extLst>
                <a:ext uri="{FF2B5EF4-FFF2-40B4-BE49-F238E27FC236}">
                  <a16:creationId xmlns:a16="http://schemas.microsoft.com/office/drawing/2014/main" id="{B9401E93-179F-E648-AFB7-535803278AC4}"/>
                </a:ext>
              </a:extLst>
            </p:cNvPr>
            <p:cNvGrpSpPr/>
            <p:nvPr/>
          </p:nvGrpSpPr>
          <p:grpSpPr>
            <a:xfrm>
              <a:off x="278295" y="2683564"/>
              <a:ext cx="3975652" cy="3776870"/>
              <a:chOff x="278295" y="2683564"/>
              <a:chExt cx="3975652" cy="3776870"/>
            </a:xfrm>
          </p:grpSpPr>
          <p:sp>
            <p:nvSpPr>
              <p:cNvPr id="116" name="Triangle 115">
                <a:extLst>
                  <a:ext uri="{FF2B5EF4-FFF2-40B4-BE49-F238E27FC236}">
                    <a16:creationId xmlns:a16="http://schemas.microsoft.com/office/drawing/2014/main" id="{AD98D830-DB48-0346-B57F-D89B895046E0}"/>
                  </a:ext>
                </a:extLst>
              </p:cNvPr>
              <p:cNvSpPr/>
              <p:nvPr/>
            </p:nvSpPr>
            <p:spPr>
              <a:xfrm>
                <a:off x="278295" y="2683564"/>
                <a:ext cx="3975652" cy="3776870"/>
              </a:xfrm>
              <a:prstGeom prst="triangle">
                <a:avLst/>
              </a:prstGeom>
              <a:noFill/>
              <a:ln>
                <a:solidFill>
                  <a:srgbClr val="574A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7" name="Straight Connector 116">
                <a:extLst>
                  <a:ext uri="{FF2B5EF4-FFF2-40B4-BE49-F238E27FC236}">
                    <a16:creationId xmlns:a16="http://schemas.microsoft.com/office/drawing/2014/main" id="{475A4860-5C2A-734B-9472-7F0AADF5FCDD}"/>
                  </a:ext>
                </a:extLst>
              </p:cNvPr>
              <p:cNvCxnSpPr/>
              <p:nvPr/>
            </p:nvCxnSpPr>
            <p:spPr>
              <a:xfrm>
                <a:off x="838200" y="5506278"/>
                <a:ext cx="2898913" cy="0"/>
              </a:xfrm>
              <a:prstGeom prst="line">
                <a:avLst/>
              </a:prstGeom>
              <a:ln>
                <a:solidFill>
                  <a:srgbClr val="574A42"/>
                </a:solidFill>
              </a:ln>
            </p:spPr>
            <p:style>
              <a:lnRef idx="1">
                <a:schemeClr val="accent1"/>
              </a:lnRef>
              <a:fillRef idx="0">
                <a:schemeClr val="accent1"/>
              </a:fillRef>
              <a:effectRef idx="0">
                <a:schemeClr val="accent1"/>
              </a:effectRef>
              <a:fontRef idx="minor">
                <a:schemeClr val="tx1"/>
              </a:fontRef>
            </p:style>
          </p:cxnSp>
        </p:grpSp>
        <p:cxnSp>
          <p:nvCxnSpPr>
            <p:cNvPr id="103" name="Straight Connector 102">
              <a:extLst>
                <a:ext uri="{FF2B5EF4-FFF2-40B4-BE49-F238E27FC236}">
                  <a16:creationId xmlns:a16="http://schemas.microsoft.com/office/drawing/2014/main" id="{098C1809-B163-C044-8B98-1270E7F91903}"/>
                </a:ext>
              </a:extLst>
            </p:cNvPr>
            <p:cNvCxnSpPr>
              <a:cxnSpLocks/>
            </p:cNvCxnSpPr>
            <p:nvPr/>
          </p:nvCxnSpPr>
          <p:spPr>
            <a:xfrm>
              <a:off x="1302025" y="4694581"/>
              <a:ext cx="1924879" cy="6626"/>
            </a:xfrm>
            <a:prstGeom prst="line">
              <a:avLst/>
            </a:prstGeom>
            <a:ln>
              <a:solidFill>
                <a:srgbClr val="574A42"/>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A34F4027-58D1-E940-9AEC-96935248A420}"/>
                </a:ext>
              </a:extLst>
            </p:cNvPr>
            <p:cNvCxnSpPr>
              <a:cxnSpLocks/>
            </p:cNvCxnSpPr>
            <p:nvPr/>
          </p:nvCxnSpPr>
          <p:spPr>
            <a:xfrm>
              <a:off x="1646583" y="3863008"/>
              <a:ext cx="1235765" cy="0"/>
            </a:xfrm>
            <a:prstGeom prst="line">
              <a:avLst/>
            </a:prstGeom>
            <a:ln>
              <a:solidFill>
                <a:srgbClr val="574A42"/>
              </a:solidFill>
            </a:ln>
          </p:spPr>
          <p:style>
            <a:lnRef idx="1">
              <a:schemeClr val="accent1"/>
            </a:lnRef>
            <a:fillRef idx="0">
              <a:schemeClr val="accent1"/>
            </a:fillRef>
            <a:effectRef idx="0">
              <a:schemeClr val="accent1"/>
            </a:effectRef>
            <a:fontRef idx="minor">
              <a:schemeClr val="tx1"/>
            </a:fontRef>
          </p:style>
        </p:cxnSp>
        <p:pic>
          <p:nvPicPr>
            <p:cNvPr id="105" name="Picture 104">
              <a:extLst>
                <a:ext uri="{FF2B5EF4-FFF2-40B4-BE49-F238E27FC236}">
                  <a16:creationId xmlns:a16="http://schemas.microsoft.com/office/drawing/2014/main" id="{E8CD8129-75FC-AF47-9E5D-6912DCB3DEF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30943" y="5696573"/>
              <a:ext cx="1337296" cy="535265"/>
            </a:xfrm>
            <a:prstGeom prst="rect">
              <a:avLst/>
            </a:prstGeom>
          </p:spPr>
        </p:pic>
        <p:pic>
          <p:nvPicPr>
            <p:cNvPr id="106" name="Picture 105">
              <a:extLst>
                <a:ext uri="{FF2B5EF4-FFF2-40B4-BE49-F238E27FC236}">
                  <a16:creationId xmlns:a16="http://schemas.microsoft.com/office/drawing/2014/main" id="{DBD14CDC-5C28-0744-86DC-B5B3E6FECA0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635260" y="5594666"/>
              <a:ext cx="769738" cy="637172"/>
            </a:xfrm>
            <a:prstGeom prst="rect">
              <a:avLst/>
            </a:prstGeom>
          </p:spPr>
        </p:pic>
        <p:sp>
          <p:nvSpPr>
            <p:cNvPr id="107" name="TextBox 106">
              <a:extLst>
                <a:ext uri="{FF2B5EF4-FFF2-40B4-BE49-F238E27FC236}">
                  <a16:creationId xmlns:a16="http://schemas.microsoft.com/office/drawing/2014/main" id="{F15F7057-4353-454D-8CA7-6542B4F52CBC}"/>
                </a:ext>
              </a:extLst>
            </p:cNvPr>
            <p:cNvSpPr txBox="1"/>
            <p:nvPr/>
          </p:nvSpPr>
          <p:spPr>
            <a:xfrm>
              <a:off x="431996" y="6172203"/>
              <a:ext cx="4319177" cy="292029"/>
            </a:xfrm>
            <a:prstGeom prst="rect">
              <a:avLst/>
            </a:prstGeom>
            <a:noFill/>
          </p:spPr>
          <p:txBody>
            <a:bodyPr wrap="square" rtlCol="0">
              <a:spAutoFit/>
            </a:bodyPr>
            <a:lstStyle/>
            <a:p>
              <a:r>
                <a:rPr lang="en-US" sz="1600">
                  <a:solidFill>
                    <a:srgbClr val="574A42"/>
                  </a:solidFill>
                  <a:latin typeface="Open Sans" panose="020B0606030504020204" pitchFamily="34" charset="0"/>
                  <a:ea typeface="Open Sans" panose="020B0606030504020204" pitchFamily="34" charset="0"/>
                  <a:cs typeface="Open Sans" panose="020B0606030504020204" pitchFamily="34" charset="0"/>
                </a:rPr>
                <a:t>DNA    RNA    Protein   Metabolite</a:t>
              </a:r>
            </a:p>
          </p:txBody>
        </p:sp>
        <p:pic>
          <p:nvPicPr>
            <p:cNvPr id="108" name="Picture 107">
              <a:extLst>
                <a:ext uri="{FF2B5EF4-FFF2-40B4-BE49-F238E27FC236}">
                  <a16:creationId xmlns:a16="http://schemas.microsoft.com/office/drawing/2014/main" id="{227A9B51-E7BB-ED47-BC40-CDA21B83AD8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620476" y="4755045"/>
              <a:ext cx="643011" cy="693229"/>
            </a:xfrm>
            <a:prstGeom prst="rect">
              <a:avLst/>
            </a:prstGeom>
          </p:spPr>
        </p:pic>
        <p:pic>
          <p:nvPicPr>
            <p:cNvPr id="109" name="Picture 108">
              <a:extLst>
                <a:ext uri="{FF2B5EF4-FFF2-40B4-BE49-F238E27FC236}">
                  <a16:creationId xmlns:a16="http://schemas.microsoft.com/office/drawing/2014/main" id="{2F65E2A3-9301-2142-9697-D0E0AA8E46F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299162" y="4772232"/>
              <a:ext cx="858230" cy="556773"/>
            </a:xfrm>
            <a:prstGeom prst="rect">
              <a:avLst/>
            </a:prstGeom>
          </p:spPr>
        </p:pic>
        <p:pic>
          <p:nvPicPr>
            <p:cNvPr id="110" name="Picture 109">
              <a:extLst>
                <a:ext uri="{FF2B5EF4-FFF2-40B4-BE49-F238E27FC236}">
                  <a16:creationId xmlns:a16="http://schemas.microsoft.com/office/drawing/2014/main" id="{AD540278-D4F4-264C-BA5A-4167291E836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262603" y="3892237"/>
              <a:ext cx="619745" cy="619745"/>
            </a:xfrm>
            <a:prstGeom prst="rect">
              <a:avLst/>
            </a:prstGeom>
          </p:spPr>
        </p:pic>
        <p:pic>
          <p:nvPicPr>
            <p:cNvPr id="111" name="Picture 110">
              <a:extLst>
                <a:ext uri="{FF2B5EF4-FFF2-40B4-BE49-F238E27FC236}">
                  <a16:creationId xmlns:a16="http://schemas.microsoft.com/office/drawing/2014/main" id="{DDFAEE68-6320-F14F-A07B-9E88A7D4955F}"/>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621004" y="3892237"/>
              <a:ext cx="614567" cy="614567"/>
            </a:xfrm>
            <a:prstGeom prst="rect">
              <a:avLst/>
            </a:prstGeom>
          </p:spPr>
        </p:pic>
        <p:sp>
          <p:nvSpPr>
            <p:cNvPr id="112" name="TextBox 111">
              <a:extLst>
                <a:ext uri="{FF2B5EF4-FFF2-40B4-BE49-F238E27FC236}">
                  <a16:creationId xmlns:a16="http://schemas.microsoft.com/office/drawing/2014/main" id="{1E9FC2B5-268B-C64A-A599-03115D1B9AB2}"/>
                </a:ext>
              </a:extLst>
            </p:cNvPr>
            <p:cNvSpPr txBox="1"/>
            <p:nvPr/>
          </p:nvSpPr>
          <p:spPr>
            <a:xfrm>
              <a:off x="1110451" y="5283375"/>
              <a:ext cx="3819354" cy="292029"/>
            </a:xfrm>
            <a:prstGeom prst="rect">
              <a:avLst/>
            </a:prstGeom>
            <a:noFill/>
          </p:spPr>
          <p:txBody>
            <a:bodyPr wrap="square" rtlCol="0">
              <a:spAutoFit/>
            </a:bodyPr>
            <a:lstStyle/>
            <a:p>
              <a:r>
                <a:rPr lang="en-US" sz="1600">
                  <a:solidFill>
                    <a:srgbClr val="574A42"/>
                  </a:solidFill>
                  <a:latin typeface="Open Sans" panose="020B0606030504020204" pitchFamily="34" charset="0"/>
                  <a:ea typeface="Open Sans" panose="020B0606030504020204" pitchFamily="34" charset="0"/>
                  <a:cs typeface="Open Sans" panose="020B0606030504020204" pitchFamily="34" charset="0"/>
                </a:rPr>
                <a:t>Signaling  pathways</a:t>
              </a:r>
            </a:p>
          </p:txBody>
        </p:sp>
        <p:sp>
          <p:nvSpPr>
            <p:cNvPr id="113" name="TextBox 112">
              <a:extLst>
                <a:ext uri="{FF2B5EF4-FFF2-40B4-BE49-F238E27FC236}">
                  <a16:creationId xmlns:a16="http://schemas.microsoft.com/office/drawing/2014/main" id="{ECFD3F1D-D13D-C047-AAC9-5D0F7725195F}"/>
                </a:ext>
              </a:extLst>
            </p:cNvPr>
            <p:cNvSpPr txBox="1"/>
            <p:nvPr/>
          </p:nvSpPr>
          <p:spPr>
            <a:xfrm>
              <a:off x="1677120" y="3543232"/>
              <a:ext cx="1456866" cy="292029"/>
            </a:xfrm>
            <a:prstGeom prst="rect">
              <a:avLst/>
            </a:prstGeom>
            <a:noFill/>
          </p:spPr>
          <p:txBody>
            <a:bodyPr wrap="square" rtlCol="0">
              <a:spAutoFit/>
            </a:bodyPr>
            <a:lstStyle/>
            <a:p>
              <a:r>
                <a:rPr lang="en-US" sz="1600">
                  <a:solidFill>
                    <a:srgbClr val="574A42"/>
                  </a:solidFill>
                  <a:latin typeface="Open Sans" panose="020B0606030504020204" pitchFamily="34" charset="0"/>
                  <a:ea typeface="Open Sans" panose="020B0606030504020204" pitchFamily="34" charset="0"/>
                  <a:cs typeface="Open Sans" panose="020B0606030504020204" pitchFamily="34" charset="0"/>
                </a:rPr>
                <a:t>Organism</a:t>
              </a:r>
            </a:p>
          </p:txBody>
        </p:sp>
        <p:sp>
          <p:nvSpPr>
            <p:cNvPr id="114" name="TextBox 113">
              <a:extLst>
                <a:ext uri="{FF2B5EF4-FFF2-40B4-BE49-F238E27FC236}">
                  <a16:creationId xmlns:a16="http://schemas.microsoft.com/office/drawing/2014/main" id="{835AC2D9-F188-2845-9304-8FCC9DFD5C09}"/>
                </a:ext>
              </a:extLst>
            </p:cNvPr>
            <p:cNvSpPr txBox="1"/>
            <p:nvPr/>
          </p:nvSpPr>
          <p:spPr>
            <a:xfrm>
              <a:off x="1306207" y="4436805"/>
              <a:ext cx="3819354" cy="292029"/>
            </a:xfrm>
            <a:prstGeom prst="rect">
              <a:avLst/>
            </a:prstGeom>
            <a:noFill/>
          </p:spPr>
          <p:txBody>
            <a:bodyPr wrap="square" rtlCol="0">
              <a:spAutoFit/>
            </a:bodyPr>
            <a:lstStyle/>
            <a:p>
              <a:r>
                <a:rPr lang="en-US" sz="1600">
                  <a:solidFill>
                    <a:srgbClr val="574A42"/>
                  </a:solidFill>
                  <a:latin typeface="Open Sans" panose="020B0606030504020204" pitchFamily="34" charset="0"/>
                  <a:ea typeface="Open Sans" panose="020B0606030504020204" pitchFamily="34" charset="0"/>
                  <a:cs typeface="Open Sans" panose="020B0606030504020204" pitchFamily="34" charset="0"/>
                </a:rPr>
                <a:t>Tissues &amp; organs</a:t>
              </a:r>
            </a:p>
          </p:txBody>
        </p:sp>
      </p:grpSp>
      <p:pic>
        <p:nvPicPr>
          <p:cNvPr id="170" name="Picture 169">
            <a:extLst>
              <a:ext uri="{FF2B5EF4-FFF2-40B4-BE49-F238E27FC236}">
                <a16:creationId xmlns:a16="http://schemas.microsoft.com/office/drawing/2014/main" id="{18EBCAF6-416A-984D-B2F8-4EB2451BBA0B}"/>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flipH="1">
            <a:off x="5304263" y="1714660"/>
            <a:ext cx="704551" cy="704551"/>
          </a:xfrm>
          <a:prstGeom prst="rect">
            <a:avLst/>
          </a:prstGeom>
        </p:spPr>
      </p:pic>
      <p:cxnSp>
        <p:nvCxnSpPr>
          <p:cNvPr id="174" name="Straight Connector 173">
            <a:extLst>
              <a:ext uri="{FF2B5EF4-FFF2-40B4-BE49-F238E27FC236}">
                <a16:creationId xmlns:a16="http://schemas.microsoft.com/office/drawing/2014/main" id="{E8E5164A-B89A-2542-ADA9-3E9987608DF8}"/>
              </a:ext>
            </a:extLst>
          </p:cNvPr>
          <p:cNvCxnSpPr>
            <a:stCxn id="26" idx="1"/>
          </p:cNvCxnSpPr>
          <p:nvPr/>
        </p:nvCxnSpPr>
        <p:spPr>
          <a:xfrm>
            <a:off x="2459172" y="2138174"/>
            <a:ext cx="2882865" cy="17763"/>
          </a:xfrm>
          <a:prstGeom prst="line">
            <a:avLst/>
          </a:prstGeom>
          <a:ln>
            <a:solidFill>
              <a:srgbClr val="574A42"/>
            </a:solidFill>
            <a:prstDash val="sysDash"/>
          </a:ln>
        </p:spPr>
        <p:style>
          <a:lnRef idx="1">
            <a:schemeClr val="accent1"/>
          </a:lnRef>
          <a:fillRef idx="0">
            <a:schemeClr val="accent1"/>
          </a:fillRef>
          <a:effectRef idx="0">
            <a:schemeClr val="accent1"/>
          </a:effectRef>
          <a:fontRef idx="minor">
            <a:schemeClr val="tx1"/>
          </a:fontRef>
        </p:style>
      </p:cxnSp>
      <p:pic>
        <p:nvPicPr>
          <p:cNvPr id="175" name="Picture 174">
            <a:extLst>
              <a:ext uri="{FF2B5EF4-FFF2-40B4-BE49-F238E27FC236}">
                <a16:creationId xmlns:a16="http://schemas.microsoft.com/office/drawing/2014/main" id="{3BCD6E99-E4B0-334C-8FCD-8E5D2758C58F}"/>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2936117" y="1809981"/>
            <a:ext cx="636294" cy="636294"/>
          </a:xfrm>
          <a:prstGeom prst="rect">
            <a:avLst/>
          </a:prstGeom>
        </p:spPr>
      </p:pic>
      <p:pic>
        <p:nvPicPr>
          <p:cNvPr id="176" name="Picture 175">
            <a:extLst>
              <a:ext uri="{FF2B5EF4-FFF2-40B4-BE49-F238E27FC236}">
                <a16:creationId xmlns:a16="http://schemas.microsoft.com/office/drawing/2014/main" id="{471DC924-53A9-C941-BE57-224FDDF42DBA}"/>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4141048" y="1865600"/>
            <a:ext cx="613785" cy="580675"/>
          </a:xfrm>
          <a:prstGeom prst="rect">
            <a:avLst/>
          </a:prstGeom>
        </p:spPr>
      </p:pic>
      <p:cxnSp>
        <p:nvCxnSpPr>
          <p:cNvPr id="181" name="Straight Arrow Connector 180">
            <a:extLst>
              <a:ext uri="{FF2B5EF4-FFF2-40B4-BE49-F238E27FC236}">
                <a16:creationId xmlns:a16="http://schemas.microsoft.com/office/drawing/2014/main" id="{33C9C5EF-6897-514C-B4E5-C4634DF3713B}"/>
              </a:ext>
            </a:extLst>
          </p:cNvPr>
          <p:cNvCxnSpPr>
            <a:cxnSpLocks/>
          </p:cNvCxnSpPr>
          <p:nvPr/>
        </p:nvCxnSpPr>
        <p:spPr>
          <a:xfrm flipH="1">
            <a:off x="8628662" y="2150404"/>
            <a:ext cx="15716" cy="3644583"/>
          </a:xfrm>
          <a:prstGeom prst="straightConnector1">
            <a:avLst/>
          </a:prstGeom>
          <a:ln w="66675">
            <a:solidFill>
              <a:srgbClr val="97BF0D"/>
            </a:solidFill>
            <a:prstDash val="sysDash"/>
            <a:headEnd type="stealth" w="lg" len="lg"/>
            <a:tailEnd type="stealth" w="lg" len="lg"/>
          </a:ln>
        </p:spPr>
        <p:style>
          <a:lnRef idx="1">
            <a:schemeClr val="accent1"/>
          </a:lnRef>
          <a:fillRef idx="0">
            <a:schemeClr val="accent1"/>
          </a:fillRef>
          <a:effectRef idx="0">
            <a:schemeClr val="accent1"/>
          </a:effectRef>
          <a:fontRef idx="minor">
            <a:schemeClr val="tx1"/>
          </a:fontRef>
        </p:style>
      </p:cxnSp>
      <p:grpSp>
        <p:nvGrpSpPr>
          <p:cNvPr id="186" name="Group 185">
            <a:extLst>
              <a:ext uri="{FF2B5EF4-FFF2-40B4-BE49-F238E27FC236}">
                <a16:creationId xmlns:a16="http://schemas.microsoft.com/office/drawing/2014/main" id="{BF551D66-628D-E646-996A-17B333FA2FB4}"/>
              </a:ext>
            </a:extLst>
          </p:cNvPr>
          <p:cNvGrpSpPr/>
          <p:nvPr/>
        </p:nvGrpSpPr>
        <p:grpSpPr>
          <a:xfrm>
            <a:off x="8805036" y="2111630"/>
            <a:ext cx="2821913" cy="3645082"/>
            <a:chOff x="8213575" y="2697434"/>
            <a:chExt cx="2821913" cy="3645082"/>
          </a:xfrm>
        </p:grpSpPr>
        <p:sp>
          <p:nvSpPr>
            <p:cNvPr id="187" name="TextBox 186">
              <a:extLst>
                <a:ext uri="{FF2B5EF4-FFF2-40B4-BE49-F238E27FC236}">
                  <a16:creationId xmlns:a16="http://schemas.microsoft.com/office/drawing/2014/main" id="{5320ABE4-EDE1-3D4A-82B9-C94AEBAC47D2}"/>
                </a:ext>
              </a:extLst>
            </p:cNvPr>
            <p:cNvSpPr txBox="1"/>
            <p:nvPr/>
          </p:nvSpPr>
          <p:spPr>
            <a:xfrm>
              <a:off x="8288153" y="2697434"/>
              <a:ext cx="2014330" cy="400110"/>
            </a:xfrm>
            <a:prstGeom prst="rect">
              <a:avLst/>
            </a:prstGeom>
            <a:noFill/>
          </p:spPr>
          <p:txBody>
            <a:bodyPr wrap="square" rtlCol="0">
              <a:spAutoFit/>
            </a:bodyPr>
            <a:lstStyle/>
            <a:p>
              <a:r>
                <a:rPr lang="en-US" sz="2000" err="1">
                  <a:latin typeface="Open Sans" panose="020B0606030504020204" pitchFamily="34" charset="0"/>
                  <a:ea typeface="Open Sans" panose="020B0606030504020204" pitchFamily="34" charset="0"/>
                  <a:cs typeface="Open Sans" panose="020B0606030504020204" pitchFamily="34" charset="0"/>
                </a:rPr>
                <a:t>Phenomics</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grpSp>
          <p:nvGrpSpPr>
            <p:cNvPr id="188" name="Group 187">
              <a:extLst>
                <a:ext uri="{FF2B5EF4-FFF2-40B4-BE49-F238E27FC236}">
                  <a16:creationId xmlns:a16="http://schemas.microsoft.com/office/drawing/2014/main" id="{D1A165F9-18EF-B64C-B224-ECD88A2D64EE}"/>
                </a:ext>
              </a:extLst>
            </p:cNvPr>
            <p:cNvGrpSpPr/>
            <p:nvPr/>
          </p:nvGrpSpPr>
          <p:grpSpPr>
            <a:xfrm>
              <a:off x="8213575" y="3677465"/>
              <a:ext cx="2821913" cy="2665051"/>
              <a:chOff x="8213575" y="3677465"/>
              <a:chExt cx="2821913" cy="2665051"/>
            </a:xfrm>
          </p:grpSpPr>
          <p:sp>
            <p:nvSpPr>
              <p:cNvPr id="189" name="TextBox 188">
                <a:extLst>
                  <a:ext uri="{FF2B5EF4-FFF2-40B4-BE49-F238E27FC236}">
                    <a16:creationId xmlns:a16="http://schemas.microsoft.com/office/drawing/2014/main" id="{697FB42A-B661-7D40-86CB-E82D84B3C493}"/>
                  </a:ext>
                </a:extLst>
              </p:cNvPr>
              <p:cNvSpPr txBox="1"/>
              <p:nvPr/>
            </p:nvSpPr>
            <p:spPr>
              <a:xfrm>
                <a:off x="8213575" y="3677465"/>
                <a:ext cx="2821913" cy="707886"/>
              </a:xfrm>
              <a:prstGeom prst="rect">
                <a:avLst/>
              </a:prstGeom>
              <a:noFill/>
            </p:spPr>
            <p:txBody>
              <a:bodyPr wrap="square" rtlCol="0">
                <a:spAutoFit/>
              </a:bodyPr>
              <a:lstStyle/>
              <a:p>
                <a:r>
                  <a:rPr lang="en-US" sz="2000" dirty="0">
                    <a:latin typeface="Open Sans" panose="020B0606030504020204" pitchFamily="34" charset="0"/>
                    <a:ea typeface="Open Sans" panose="020B0606030504020204" pitchFamily="34" charset="0"/>
                    <a:cs typeface="Open Sans" panose="020B0606030504020204" pitchFamily="34" charset="0"/>
                  </a:rPr>
                  <a:t>Proteomics/</a:t>
                </a:r>
                <a:r>
                  <a:rPr lang="en-US" sz="2000" dirty="0" err="1">
                    <a:latin typeface="Open Sans" panose="020B0606030504020204" pitchFamily="34" charset="0"/>
                    <a:ea typeface="Open Sans" panose="020B0606030504020204" pitchFamily="34" charset="0"/>
                    <a:cs typeface="Open Sans" panose="020B0606030504020204" pitchFamily="34" charset="0"/>
                  </a:rPr>
                  <a:t>Kinomics</a:t>
                </a:r>
                <a:endParaRPr lang="en-US" sz="2000" dirty="0">
                  <a:latin typeface="Open Sans" panose="020B0606030504020204" pitchFamily="34" charset="0"/>
                  <a:ea typeface="Open Sans" panose="020B0606030504020204" pitchFamily="34" charset="0"/>
                  <a:cs typeface="Open Sans" panose="020B0606030504020204" pitchFamily="34" charset="0"/>
                </a:endParaRPr>
              </a:p>
              <a:p>
                <a:r>
                  <a:rPr lang="en-US" sz="2000" dirty="0">
                    <a:latin typeface="Open Sans" panose="020B0606030504020204" pitchFamily="34" charset="0"/>
                    <a:ea typeface="Open Sans" panose="020B0606030504020204" pitchFamily="34" charset="0"/>
                    <a:cs typeface="Open Sans" panose="020B0606030504020204" pitchFamily="34" charset="0"/>
                  </a:rPr>
                  <a:t>Metabolomics</a:t>
                </a:r>
              </a:p>
            </p:txBody>
          </p:sp>
          <p:sp>
            <p:nvSpPr>
              <p:cNvPr id="190" name="TextBox 189">
                <a:extLst>
                  <a:ext uri="{FF2B5EF4-FFF2-40B4-BE49-F238E27FC236}">
                    <a16:creationId xmlns:a16="http://schemas.microsoft.com/office/drawing/2014/main" id="{32B6F9A2-5C8A-5049-AB72-A6D32054A61C}"/>
                  </a:ext>
                </a:extLst>
              </p:cNvPr>
              <p:cNvSpPr txBox="1"/>
              <p:nvPr/>
            </p:nvSpPr>
            <p:spPr>
              <a:xfrm>
                <a:off x="8288153" y="5131667"/>
                <a:ext cx="2014330" cy="400110"/>
              </a:xfrm>
              <a:prstGeom prst="rect">
                <a:avLst/>
              </a:prstGeom>
              <a:noFill/>
            </p:spPr>
            <p:txBody>
              <a:bodyPr wrap="square" rtlCol="0">
                <a:spAutoFit/>
              </a:bodyPr>
              <a:lstStyle/>
              <a:p>
                <a:r>
                  <a:rPr lang="en-US" sz="2000" dirty="0">
                    <a:latin typeface="Open Sans" panose="020B0606030504020204" pitchFamily="34" charset="0"/>
                    <a:ea typeface="Open Sans" panose="020B0606030504020204" pitchFamily="34" charset="0"/>
                    <a:cs typeface="Open Sans" panose="020B0606030504020204" pitchFamily="34" charset="0"/>
                  </a:rPr>
                  <a:t>RNA seq</a:t>
                </a:r>
              </a:p>
            </p:txBody>
          </p:sp>
          <p:sp>
            <p:nvSpPr>
              <p:cNvPr id="192" name="TextBox 191">
                <a:extLst>
                  <a:ext uri="{FF2B5EF4-FFF2-40B4-BE49-F238E27FC236}">
                    <a16:creationId xmlns:a16="http://schemas.microsoft.com/office/drawing/2014/main" id="{909B9229-D3AE-1D46-91C8-C20EA6952A80}"/>
                  </a:ext>
                </a:extLst>
              </p:cNvPr>
              <p:cNvSpPr txBox="1"/>
              <p:nvPr/>
            </p:nvSpPr>
            <p:spPr>
              <a:xfrm>
                <a:off x="8288153" y="5942406"/>
                <a:ext cx="2014330" cy="400110"/>
              </a:xfrm>
              <a:prstGeom prst="rect">
                <a:avLst/>
              </a:prstGeom>
              <a:noFill/>
            </p:spPr>
            <p:txBody>
              <a:bodyPr wrap="square" rtlCol="0">
                <a:spAutoFit/>
              </a:bodyPr>
              <a:lstStyle/>
              <a:p>
                <a:r>
                  <a:rPr lang="en-US" sz="2000">
                    <a:latin typeface="Open Sans" panose="020B0606030504020204" pitchFamily="34" charset="0"/>
                    <a:ea typeface="Open Sans" panose="020B0606030504020204" pitchFamily="34" charset="0"/>
                    <a:cs typeface="Open Sans" panose="020B0606030504020204" pitchFamily="34" charset="0"/>
                  </a:rPr>
                  <a:t>Genomics</a:t>
                </a:r>
              </a:p>
            </p:txBody>
          </p:sp>
        </p:grpSp>
      </p:grpSp>
      <p:sp>
        <p:nvSpPr>
          <p:cNvPr id="196" name="Up Arrow 195">
            <a:extLst>
              <a:ext uri="{FF2B5EF4-FFF2-40B4-BE49-F238E27FC236}">
                <a16:creationId xmlns:a16="http://schemas.microsoft.com/office/drawing/2014/main" id="{262E7935-9F1C-EA40-9E6C-C2F2E105BB6B}"/>
              </a:ext>
            </a:extLst>
          </p:cNvPr>
          <p:cNvSpPr/>
          <p:nvPr/>
        </p:nvSpPr>
        <p:spPr>
          <a:xfrm flipH="1">
            <a:off x="8935832" y="2686396"/>
            <a:ext cx="195747" cy="281980"/>
          </a:xfrm>
          <a:prstGeom prst="upArrow">
            <a:avLst/>
          </a:prstGeom>
          <a:solidFill>
            <a:srgbClr val="574A42"/>
          </a:solidFill>
          <a:ln>
            <a:solidFill>
              <a:srgbClr val="574A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Up Arrow 196">
            <a:extLst>
              <a:ext uri="{FF2B5EF4-FFF2-40B4-BE49-F238E27FC236}">
                <a16:creationId xmlns:a16="http://schemas.microsoft.com/office/drawing/2014/main" id="{C8CC2824-F216-6848-A277-090368DFA417}"/>
              </a:ext>
            </a:extLst>
          </p:cNvPr>
          <p:cNvSpPr/>
          <p:nvPr/>
        </p:nvSpPr>
        <p:spPr>
          <a:xfrm flipH="1">
            <a:off x="8986632" y="4002420"/>
            <a:ext cx="195747" cy="281980"/>
          </a:xfrm>
          <a:prstGeom prst="upArrow">
            <a:avLst/>
          </a:prstGeom>
          <a:solidFill>
            <a:srgbClr val="574A42"/>
          </a:solidFill>
          <a:ln>
            <a:solidFill>
              <a:srgbClr val="574A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Up Arrow 197">
            <a:extLst>
              <a:ext uri="{FF2B5EF4-FFF2-40B4-BE49-F238E27FC236}">
                <a16:creationId xmlns:a16="http://schemas.microsoft.com/office/drawing/2014/main" id="{4784EF99-FE12-5A40-9277-5DFE0A073FB2}"/>
              </a:ext>
            </a:extLst>
          </p:cNvPr>
          <p:cNvSpPr/>
          <p:nvPr/>
        </p:nvSpPr>
        <p:spPr>
          <a:xfrm flipH="1">
            <a:off x="8986632" y="5099396"/>
            <a:ext cx="195747" cy="281980"/>
          </a:xfrm>
          <a:prstGeom prst="upArrow">
            <a:avLst/>
          </a:prstGeom>
          <a:solidFill>
            <a:srgbClr val="574A42"/>
          </a:solidFill>
          <a:ln>
            <a:solidFill>
              <a:srgbClr val="574A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9" name="Straight Connector 198">
            <a:extLst>
              <a:ext uri="{FF2B5EF4-FFF2-40B4-BE49-F238E27FC236}">
                <a16:creationId xmlns:a16="http://schemas.microsoft.com/office/drawing/2014/main" id="{FE2DFA0F-87A6-0747-B267-4CB5A1BC4FFE}"/>
              </a:ext>
            </a:extLst>
          </p:cNvPr>
          <p:cNvCxnSpPr/>
          <p:nvPr/>
        </p:nvCxnSpPr>
        <p:spPr>
          <a:xfrm>
            <a:off x="5830622" y="2136989"/>
            <a:ext cx="2882865" cy="17763"/>
          </a:xfrm>
          <a:prstGeom prst="line">
            <a:avLst/>
          </a:prstGeom>
          <a:ln>
            <a:solidFill>
              <a:srgbClr val="574A42"/>
            </a:solidFill>
            <a:prstDash val="sysDash"/>
          </a:ln>
        </p:spPr>
        <p:style>
          <a:lnRef idx="1">
            <a:schemeClr val="accent1"/>
          </a:lnRef>
          <a:fillRef idx="0">
            <a:schemeClr val="accent1"/>
          </a:fillRef>
          <a:effectRef idx="0">
            <a:schemeClr val="accent1"/>
          </a:effectRef>
          <a:fontRef idx="minor">
            <a:schemeClr val="tx1"/>
          </a:fontRef>
        </p:style>
      </p:cxnSp>
      <p:sp>
        <p:nvSpPr>
          <p:cNvPr id="201" name="TextBox 200">
            <a:extLst>
              <a:ext uri="{FF2B5EF4-FFF2-40B4-BE49-F238E27FC236}">
                <a16:creationId xmlns:a16="http://schemas.microsoft.com/office/drawing/2014/main" id="{E7BA17B4-DEDC-C447-AEA8-793E22EEED67}"/>
              </a:ext>
            </a:extLst>
          </p:cNvPr>
          <p:cNvSpPr txBox="1"/>
          <p:nvPr/>
        </p:nvSpPr>
        <p:spPr>
          <a:xfrm>
            <a:off x="101467" y="442531"/>
            <a:ext cx="11238675" cy="1231106"/>
          </a:xfrm>
          <a:prstGeom prst="rect">
            <a:avLst/>
          </a:prstGeom>
          <a:noFill/>
        </p:spPr>
        <p:txBody>
          <a:bodyPr wrap="square" rtlCol="0">
            <a:spAutoFit/>
          </a:bodyPr>
          <a:lstStyle/>
          <a:p>
            <a:pPr algn="ctr"/>
            <a:r>
              <a:rPr lang="en-US" sz="2800" b="1" dirty="0">
                <a:solidFill>
                  <a:srgbClr val="97BF0D"/>
                </a:solidFill>
                <a:latin typeface="Open Sans" panose="020B0606030504020204" pitchFamily="34" charset="0"/>
                <a:ea typeface="Open Sans" panose="020B0606030504020204" pitchFamily="34" charset="0"/>
                <a:cs typeface="Open Sans" panose="020B0606030504020204" pitchFamily="34" charset="0"/>
              </a:rPr>
              <a:t>Mapping cross-species endpoints into an evolutionary conserved mechanistical profile to understand toxicity </a:t>
            </a:r>
            <a:br>
              <a:rPr lang="en-US" dirty="0"/>
            </a:br>
            <a:endParaRPr lang="en-US" dirty="0">
              <a:solidFill>
                <a:srgbClr val="97BF0D"/>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0" name="Oval 9">
            <a:extLst>
              <a:ext uri="{FF2B5EF4-FFF2-40B4-BE49-F238E27FC236}">
                <a16:creationId xmlns:a16="http://schemas.microsoft.com/office/drawing/2014/main" id="{11C7CDD5-B9E1-4640-9977-ADF712A772C3}"/>
              </a:ext>
            </a:extLst>
          </p:cNvPr>
          <p:cNvSpPr/>
          <p:nvPr/>
        </p:nvSpPr>
        <p:spPr>
          <a:xfrm>
            <a:off x="8094673" y="1714660"/>
            <a:ext cx="2936535" cy="971736"/>
          </a:xfrm>
          <a:prstGeom prst="ellipse">
            <a:avLst/>
          </a:prstGeom>
          <a:noFill/>
          <a:ln>
            <a:solidFill>
              <a:srgbClr val="97BF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 name="Straight Arrow Connector 3">
            <a:extLst>
              <a:ext uri="{FF2B5EF4-FFF2-40B4-BE49-F238E27FC236}">
                <a16:creationId xmlns:a16="http://schemas.microsoft.com/office/drawing/2014/main" id="{DD3684A1-BB23-B5BA-891B-F5B93FE5AF37}"/>
              </a:ext>
            </a:extLst>
          </p:cNvPr>
          <p:cNvCxnSpPr>
            <a:cxnSpLocks/>
          </p:cNvCxnSpPr>
          <p:nvPr/>
        </p:nvCxnSpPr>
        <p:spPr>
          <a:xfrm flipV="1">
            <a:off x="11626949" y="2111630"/>
            <a:ext cx="0" cy="1687917"/>
          </a:xfrm>
          <a:prstGeom prst="straightConnector1">
            <a:avLst/>
          </a:prstGeom>
          <a:ln w="66675">
            <a:solidFill>
              <a:srgbClr val="97BF0D"/>
            </a:solidFill>
            <a:prstDash val="sysDash"/>
            <a:headEnd type="arrow"/>
            <a:tailEnd type="stealth" w="lg" len="lg"/>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0B600E3E-FE45-D8FD-5369-59D9E3758559}"/>
              </a:ext>
            </a:extLst>
          </p:cNvPr>
          <p:cNvSpPr txBox="1"/>
          <p:nvPr/>
        </p:nvSpPr>
        <p:spPr>
          <a:xfrm>
            <a:off x="7086936" y="3193061"/>
            <a:ext cx="1678407" cy="400110"/>
          </a:xfrm>
          <a:prstGeom prst="rect">
            <a:avLst/>
          </a:prstGeom>
          <a:noFill/>
        </p:spPr>
        <p:txBody>
          <a:bodyPr wrap="square" rtlCol="0">
            <a:spAutoFit/>
          </a:bodyPr>
          <a:lstStyle/>
          <a:p>
            <a:r>
              <a:rPr lang="en-US" sz="2000" b="1" i="1" dirty="0" err="1">
                <a:solidFill>
                  <a:srgbClr val="94C11A"/>
                </a:solidFill>
                <a:latin typeface="Open Sans" panose="020B0606030504020204" pitchFamily="34" charset="0"/>
                <a:ea typeface="Open Sans" panose="020B0606030504020204" pitchFamily="34" charset="0"/>
                <a:cs typeface="Open Sans" panose="020B0606030504020204" pitchFamily="34" charset="0"/>
              </a:rPr>
              <a:t>DARTpaths</a:t>
            </a:r>
            <a:endParaRPr lang="en-US" sz="2000" b="1" i="1" dirty="0">
              <a:solidFill>
                <a:srgbClr val="94C11A"/>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9FAAE1E0-C155-58FB-507F-449C13EEAF52}"/>
              </a:ext>
            </a:extLst>
          </p:cNvPr>
          <p:cNvSpPr txBox="1"/>
          <p:nvPr/>
        </p:nvSpPr>
        <p:spPr>
          <a:xfrm>
            <a:off x="10380871" y="3814967"/>
            <a:ext cx="1918542" cy="400110"/>
          </a:xfrm>
          <a:prstGeom prst="rect">
            <a:avLst/>
          </a:prstGeom>
          <a:noFill/>
        </p:spPr>
        <p:txBody>
          <a:bodyPr wrap="square" rtlCol="0">
            <a:spAutoFit/>
          </a:bodyPr>
          <a:lstStyle/>
          <a:p>
            <a:r>
              <a:rPr lang="en-US" sz="2000" b="1" i="1" dirty="0">
                <a:solidFill>
                  <a:srgbClr val="94C11A"/>
                </a:solidFill>
                <a:latin typeface="Open Sans" panose="020B0606030504020204" pitchFamily="34" charset="0"/>
                <a:ea typeface="Open Sans" panose="020B0606030504020204" pitchFamily="34" charset="0"/>
                <a:cs typeface="Open Sans" panose="020B0606030504020204" pitchFamily="34" charset="0"/>
              </a:rPr>
              <a:t>3R TOXFLOW</a:t>
            </a:r>
          </a:p>
        </p:txBody>
      </p:sp>
    </p:spTree>
    <p:extLst>
      <p:ext uri="{BB962C8B-B14F-4D97-AF65-F5344CB8AC3E}">
        <p14:creationId xmlns:p14="http://schemas.microsoft.com/office/powerpoint/2010/main" val="1804257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heckerboard(across)">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D8FEDD-8EAE-8DDF-3320-80A28A17527D}"/>
              </a:ext>
            </a:extLst>
          </p:cNvPr>
          <p:cNvSpPr>
            <a:spLocks noGrp="1"/>
          </p:cNvSpPr>
          <p:nvPr>
            <p:ph type="title"/>
          </p:nvPr>
        </p:nvSpPr>
        <p:spPr>
          <a:xfrm>
            <a:off x="170957" y="176626"/>
            <a:ext cx="11173318" cy="1325563"/>
          </a:xfrm>
        </p:spPr>
        <p:txBody>
          <a:bodyPr>
            <a:normAutofit/>
          </a:bodyPr>
          <a:lstStyle/>
          <a:p>
            <a:pPr algn="ctr"/>
            <a:r>
              <a:rPr lang="en-US" sz="3200" b="1" dirty="0" err="1">
                <a:solidFill>
                  <a:srgbClr val="94C11A"/>
                </a:solidFill>
                <a:latin typeface="Open Sans" panose="020B0606030504020204" pitchFamily="34" charset="0"/>
                <a:ea typeface="Open Sans" panose="020B0606030504020204" pitchFamily="34" charset="0"/>
                <a:cs typeface="Open Sans" panose="020B0606030504020204" pitchFamily="34" charset="0"/>
              </a:rPr>
              <a:t>Kinomics</a:t>
            </a:r>
            <a:r>
              <a:rPr lang="en-US" sz="3200" b="1" dirty="0">
                <a:solidFill>
                  <a:srgbClr val="94C11A"/>
                </a:solidFill>
                <a:latin typeface="Open Sans" panose="020B0606030504020204" pitchFamily="34" charset="0"/>
                <a:ea typeface="Open Sans" panose="020B0606030504020204" pitchFamily="34" charset="0"/>
                <a:cs typeface="Open Sans" panose="020B0606030504020204" pitchFamily="34" charset="0"/>
              </a:rPr>
              <a:t> approach in 3R TOXFLOW to reveal compound mode of action</a:t>
            </a:r>
          </a:p>
        </p:txBody>
      </p:sp>
      <p:grpSp>
        <p:nvGrpSpPr>
          <p:cNvPr id="18" name="Group 17">
            <a:extLst>
              <a:ext uri="{FF2B5EF4-FFF2-40B4-BE49-F238E27FC236}">
                <a16:creationId xmlns:a16="http://schemas.microsoft.com/office/drawing/2014/main" id="{243B5FD9-65DE-A2CB-F10C-E57D27BD6A6B}"/>
              </a:ext>
            </a:extLst>
          </p:cNvPr>
          <p:cNvGrpSpPr/>
          <p:nvPr/>
        </p:nvGrpSpPr>
        <p:grpSpPr>
          <a:xfrm>
            <a:off x="553676" y="2649291"/>
            <a:ext cx="10790599" cy="3109088"/>
            <a:chOff x="414300" y="2196990"/>
            <a:chExt cx="10790599" cy="3109088"/>
          </a:xfrm>
        </p:grpSpPr>
        <p:grpSp>
          <p:nvGrpSpPr>
            <p:cNvPr id="13" name="Group 12">
              <a:extLst>
                <a:ext uri="{FF2B5EF4-FFF2-40B4-BE49-F238E27FC236}">
                  <a16:creationId xmlns:a16="http://schemas.microsoft.com/office/drawing/2014/main" id="{9C84026A-57AD-CD48-C07B-C446963C4E1B}"/>
                </a:ext>
              </a:extLst>
            </p:cNvPr>
            <p:cNvGrpSpPr/>
            <p:nvPr/>
          </p:nvGrpSpPr>
          <p:grpSpPr>
            <a:xfrm>
              <a:off x="417547" y="2196990"/>
              <a:ext cx="10787352" cy="2590574"/>
              <a:chOff x="417547" y="2196990"/>
              <a:chExt cx="10787352" cy="2590574"/>
            </a:xfrm>
          </p:grpSpPr>
          <p:grpSp>
            <p:nvGrpSpPr>
              <p:cNvPr id="12" name="Group 11">
                <a:extLst>
                  <a:ext uri="{FF2B5EF4-FFF2-40B4-BE49-F238E27FC236}">
                    <a16:creationId xmlns:a16="http://schemas.microsoft.com/office/drawing/2014/main" id="{FE912E19-8A22-C616-06C8-2D7751FB020D}"/>
                  </a:ext>
                </a:extLst>
              </p:cNvPr>
              <p:cNvGrpSpPr/>
              <p:nvPr/>
            </p:nvGrpSpPr>
            <p:grpSpPr>
              <a:xfrm>
                <a:off x="417547" y="2196990"/>
                <a:ext cx="10787352" cy="2590574"/>
                <a:chOff x="417547" y="2724928"/>
                <a:chExt cx="10787352" cy="2590574"/>
              </a:xfrm>
            </p:grpSpPr>
            <p:grpSp>
              <p:nvGrpSpPr>
                <p:cNvPr id="3" name="Group 2">
                  <a:extLst>
                    <a:ext uri="{FF2B5EF4-FFF2-40B4-BE49-F238E27FC236}">
                      <a16:creationId xmlns:a16="http://schemas.microsoft.com/office/drawing/2014/main" id="{34EF7C13-1803-C31C-702B-371637006A56}"/>
                    </a:ext>
                  </a:extLst>
                </p:cNvPr>
                <p:cNvGrpSpPr>
                  <a:grpSpLocks/>
                </p:cNvGrpSpPr>
                <p:nvPr/>
              </p:nvGrpSpPr>
              <p:grpSpPr bwMode="auto">
                <a:xfrm>
                  <a:off x="7322845" y="2724928"/>
                  <a:ext cx="3882054" cy="1723335"/>
                  <a:chOff x="10074157" y="123016"/>
                  <a:chExt cx="5068494" cy="2416796"/>
                </a:xfrm>
              </p:grpSpPr>
              <p:pic>
                <p:nvPicPr>
                  <p:cNvPr id="4" name="Picture 8">
                    <a:extLst>
                      <a:ext uri="{FF2B5EF4-FFF2-40B4-BE49-F238E27FC236}">
                        <a16:creationId xmlns:a16="http://schemas.microsoft.com/office/drawing/2014/main" id="{78A6A8B5-182E-AE34-D9AB-8A0D4E373DB2}"/>
                      </a:ext>
                    </a:extLst>
                  </p:cNvPr>
                  <p:cNvPicPr>
                    <a:picLocks noChangeAspect="1" noChangeArrowheads="1"/>
                  </p:cNvPicPr>
                  <p:nvPr/>
                </p:nvPicPr>
                <p:blipFill>
                  <a:blip r:embed="rId2">
                    <a:lum bright="-4000"/>
                    <a:extLst>
                      <a:ext uri="{28A0092B-C50C-407E-A947-70E740481C1C}">
                        <a14:useLocalDpi xmlns:a14="http://schemas.microsoft.com/office/drawing/2010/main" val="0"/>
                      </a:ext>
                    </a:extLst>
                  </a:blip>
                  <a:srcRect l="18900" t="22935" r="49207" b="35240"/>
                  <a:stretch>
                    <a:fillRect/>
                  </a:stretch>
                </p:blipFill>
                <p:spPr bwMode="auto">
                  <a:xfrm>
                    <a:off x="10074157" y="127781"/>
                    <a:ext cx="2437434" cy="2396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9">
                    <a:extLst>
                      <a:ext uri="{FF2B5EF4-FFF2-40B4-BE49-F238E27FC236}">
                        <a16:creationId xmlns:a16="http://schemas.microsoft.com/office/drawing/2014/main" id="{54BC1111-A6BB-A5D1-D31B-781D7A895299}"/>
                      </a:ext>
                    </a:extLst>
                  </p:cNvPr>
                  <p:cNvPicPr>
                    <a:picLocks noChangeAspect="1" noChangeArrowheads="1"/>
                  </p:cNvPicPr>
                  <p:nvPr/>
                </p:nvPicPr>
                <p:blipFill>
                  <a:blip r:embed="rId3">
                    <a:lum bright="-14000"/>
                    <a:extLst>
                      <a:ext uri="{28A0092B-C50C-407E-A947-70E740481C1C}">
                        <a14:useLocalDpi xmlns:a14="http://schemas.microsoft.com/office/drawing/2010/main" val="0"/>
                      </a:ext>
                    </a:extLst>
                  </a:blip>
                  <a:srcRect l="18236" t="22935" r="48689" b="34897"/>
                  <a:stretch>
                    <a:fillRect/>
                  </a:stretch>
                </p:blipFill>
                <p:spPr bwMode="auto">
                  <a:xfrm>
                    <a:off x="12614405" y="123016"/>
                    <a:ext cx="2528246" cy="2416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3" descr="assay">
                  <a:extLst>
                    <a:ext uri="{FF2B5EF4-FFF2-40B4-BE49-F238E27FC236}">
                      <a16:creationId xmlns:a16="http://schemas.microsoft.com/office/drawing/2014/main" id="{612794E7-361A-FF9F-6293-DADBA57AAAB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266"/>
                <a:stretch>
                  <a:fillRect/>
                </a:stretch>
              </p:blipFill>
              <p:spPr bwMode="auto">
                <a:xfrm>
                  <a:off x="417547" y="3006196"/>
                  <a:ext cx="2769110" cy="20390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5" descr="assay PY detection">
                  <a:extLst>
                    <a:ext uri="{FF2B5EF4-FFF2-40B4-BE49-F238E27FC236}">
                      <a16:creationId xmlns:a16="http://schemas.microsoft.com/office/drawing/2014/main" id="{1EAD91A9-5F8F-6413-EC37-CF234103290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32007" b="-1364"/>
                <a:stretch>
                  <a:fillRect/>
                </a:stretch>
              </p:blipFill>
              <p:spPr bwMode="auto">
                <a:xfrm>
                  <a:off x="4161429" y="2735977"/>
                  <a:ext cx="2288948" cy="2579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9" name="TextBox 8">
                <a:extLst>
                  <a:ext uri="{FF2B5EF4-FFF2-40B4-BE49-F238E27FC236}">
                    <a16:creationId xmlns:a16="http://schemas.microsoft.com/office/drawing/2014/main" id="{F3203825-8C72-473C-E273-054BF6E71889}"/>
                  </a:ext>
                </a:extLst>
              </p:cNvPr>
              <p:cNvSpPr txBox="1"/>
              <p:nvPr/>
            </p:nvSpPr>
            <p:spPr>
              <a:xfrm>
                <a:off x="7322845" y="3920325"/>
                <a:ext cx="1837944" cy="338554"/>
              </a:xfrm>
              <a:prstGeom prst="rect">
                <a:avLst/>
              </a:prstGeom>
              <a:noFill/>
            </p:spPr>
            <p:txBody>
              <a:bodyPr wrap="square" rtlCol="0">
                <a:spAutoFit/>
              </a:bodyPr>
              <a:lstStyle/>
              <a:p>
                <a:r>
                  <a:rPr lang="en-US" sz="1600" dirty="0">
                    <a:latin typeface="Open Sans" panose="020B0606030504020204" pitchFamily="34" charset="0"/>
                    <a:ea typeface="Open Sans" panose="020B0606030504020204" pitchFamily="34" charset="0"/>
                    <a:cs typeface="Open Sans" panose="020B0606030504020204" pitchFamily="34" charset="0"/>
                  </a:rPr>
                  <a:t>Control</a:t>
                </a:r>
              </a:p>
            </p:txBody>
          </p:sp>
          <p:sp>
            <p:nvSpPr>
              <p:cNvPr id="10" name="TextBox 9">
                <a:extLst>
                  <a:ext uri="{FF2B5EF4-FFF2-40B4-BE49-F238E27FC236}">
                    <a16:creationId xmlns:a16="http://schemas.microsoft.com/office/drawing/2014/main" id="{B594A9DC-C34B-D447-9FAF-27C8424C18D1}"/>
                  </a:ext>
                </a:extLst>
              </p:cNvPr>
              <p:cNvSpPr txBox="1"/>
              <p:nvPr/>
            </p:nvSpPr>
            <p:spPr>
              <a:xfrm>
                <a:off x="9268468" y="3938272"/>
                <a:ext cx="1837944" cy="338554"/>
              </a:xfrm>
              <a:prstGeom prst="rect">
                <a:avLst/>
              </a:prstGeom>
              <a:noFill/>
            </p:spPr>
            <p:txBody>
              <a:bodyPr wrap="square" rtlCol="0">
                <a:spAutoFit/>
              </a:bodyPr>
              <a:lstStyle/>
              <a:p>
                <a:r>
                  <a:rPr lang="en-US" sz="1600" dirty="0">
                    <a:latin typeface="Open Sans" panose="020B0606030504020204" pitchFamily="34" charset="0"/>
                    <a:ea typeface="Open Sans" panose="020B0606030504020204" pitchFamily="34" charset="0"/>
                    <a:cs typeface="Open Sans" panose="020B0606030504020204" pitchFamily="34" charset="0"/>
                  </a:rPr>
                  <a:t>Treatment</a:t>
                </a:r>
              </a:p>
            </p:txBody>
          </p:sp>
        </p:grpSp>
        <p:sp>
          <p:nvSpPr>
            <p:cNvPr id="11" name="TextBox 10">
              <a:extLst>
                <a:ext uri="{FF2B5EF4-FFF2-40B4-BE49-F238E27FC236}">
                  <a16:creationId xmlns:a16="http://schemas.microsoft.com/office/drawing/2014/main" id="{C45C8B34-C830-8C4B-E52A-3174B7C4D798}"/>
                </a:ext>
              </a:extLst>
            </p:cNvPr>
            <p:cNvSpPr txBox="1"/>
            <p:nvPr/>
          </p:nvSpPr>
          <p:spPr>
            <a:xfrm>
              <a:off x="414300" y="4967524"/>
              <a:ext cx="4891603" cy="338554"/>
            </a:xfrm>
            <a:prstGeom prst="rect">
              <a:avLst/>
            </a:prstGeom>
            <a:noFill/>
          </p:spPr>
          <p:txBody>
            <a:bodyPr wrap="square" rtlCol="0">
              <a:spAutoFit/>
            </a:bodyPr>
            <a:lstStyle/>
            <a:p>
              <a:r>
                <a:rPr lang="en-US" sz="1600" b="1" i="1" dirty="0">
                  <a:solidFill>
                    <a:schemeClr val="accent1"/>
                  </a:solidFill>
                  <a:latin typeface="Open Sans" panose="020B0606030504020204" pitchFamily="34" charset="0"/>
                  <a:ea typeface="Open Sans" panose="020B0606030504020204" pitchFamily="34" charset="0"/>
                  <a:cs typeface="Open Sans" panose="020B0606030504020204" pitchFamily="34" charset="0"/>
                </a:rPr>
                <a:t>Dirk </a:t>
              </a:r>
              <a:r>
                <a:rPr lang="en-US" sz="1600" b="1" i="1" dirty="0" err="1">
                  <a:solidFill>
                    <a:schemeClr val="accent1"/>
                  </a:solidFill>
                  <a:latin typeface="Open Sans" panose="020B0606030504020204" pitchFamily="34" charset="0"/>
                  <a:ea typeface="Open Sans" panose="020B0606030504020204" pitchFamily="34" charset="0"/>
                  <a:cs typeface="Open Sans" panose="020B0606030504020204" pitchFamily="34" charset="0"/>
                </a:rPr>
                <a:t>Pijnenburg</a:t>
              </a:r>
              <a:endParaRPr lang="en-US" sz="1600" b="1" i="1" dirty="0">
                <a:solidFill>
                  <a:schemeClr val="accent1"/>
                </a:solidFill>
                <a:latin typeface="Open Sans" panose="020B0606030504020204" pitchFamily="34" charset="0"/>
                <a:ea typeface="Open Sans" panose="020B0606030504020204" pitchFamily="34" charset="0"/>
                <a:cs typeface="Open Sans" panose="020B0606030504020204" pitchFamily="34" charset="0"/>
              </a:endParaRPr>
            </a:p>
          </p:txBody>
        </p:sp>
      </p:grpSp>
      <p:sp>
        <p:nvSpPr>
          <p:cNvPr id="14" name="TextBox 13">
            <a:extLst>
              <a:ext uri="{FF2B5EF4-FFF2-40B4-BE49-F238E27FC236}">
                <a16:creationId xmlns:a16="http://schemas.microsoft.com/office/drawing/2014/main" id="{FD2FA6D3-C140-6E93-FBC3-BA5CCCF5A5A5}"/>
              </a:ext>
            </a:extLst>
          </p:cNvPr>
          <p:cNvSpPr txBox="1"/>
          <p:nvPr/>
        </p:nvSpPr>
        <p:spPr>
          <a:xfrm>
            <a:off x="321422" y="2552466"/>
            <a:ext cx="2043831" cy="369760"/>
          </a:xfrm>
          <a:prstGeom prst="rect">
            <a:avLst/>
          </a:prstGeom>
          <a:noFill/>
        </p:spPr>
        <p:txBody>
          <a:bodyPr wrap="square" rtlCol="0">
            <a:spAutoFit/>
          </a:bodyPr>
          <a:lstStyle/>
          <a:p>
            <a:r>
              <a:rPr lang="en-US" b="1" dirty="0" err="1">
                <a:solidFill>
                  <a:schemeClr val="accent1"/>
                </a:solidFill>
                <a:latin typeface="Open Sans" panose="020B0606030504020204" pitchFamily="34" charset="0"/>
                <a:ea typeface="Open Sans" panose="020B0606030504020204" pitchFamily="34" charset="0"/>
                <a:cs typeface="Open Sans" panose="020B0606030504020204" pitchFamily="34" charset="0"/>
              </a:rPr>
              <a:t>Pamgene</a:t>
            </a:r>
            <a:endParaRPr lang="en-US" b="1" dirty="0">
              <a:solidFill>
                <a:schemeClr val="accent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5AAD73B5-B5F3-37CE-287E-8BFFC814C1E5}"/>
              </a:ext>
            </a:extLst>
          </p:cNvPr>
          <p:cNvSpPr txBox="1"/>
          <p:nvPr/>
        </p:nvSpPr>
        <p:spPr>
          <a:xfrm>
            <a:off x="321421" y="1723496"/>
            <a:ext cx="11310945" cy="400110"/>
          </a:xfrm>
          <a:prstGeom prst="rect">
            <a:avLst/>
          </a:prstGeom>
          <a:noFill/>
        </p:spPr>
        <p:txBody>
          <a:bodyPr wrap="square" rtlCol="0">
            <a:spAutoFit/>
          </a:bodyPr>
          <a:lstStyle/>
          <a:p>
            <a:r>
              <a:rPr lang="en-US" sz="2000" dirty="0">
                <a:solidFill>
                  <a:srgbClr val="564A42"/>
                </a:solidFill>
                <a:latin typeface="Open Sans" panose="020B0606030504020204" pitchFamily="34" charset="0"/>
                <a:ea typeface="Open Sans" panose="020B0606030504020204" pitchFamily="34" charset="0"/>
                <a:cs typeface="Open Sans" panose="020B0606030504020204" pitchFamily="34" charset="0"/>
              </a:rPr>
              <a:t>Effects on kinase activity after treatment with either toxic or non-toxic compounds &amp; UVCBs</a:t>
            </a:r>
          </a:p>
        </p:txBody>
      </p:sp>
    </p:spTree>
    <p:extLst>
      <p:ext uri="{BB962C8B-B14F-4D97-AF65-F5344CB8AC3E}">
        <p14:creationId xmlns:p14="http://schemas.microsoft.com/office/powerpoint/2010/main" val="17406789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D8FEDD-8EAE-8DDF-3320-80A28A17527D}"/>
              </a:ext>
            </a:extLst>
          </p:cNvPr>
          <p:cNvSpPr>
            <a:spLocks noGrp="1"/>
          </p:cNvSpPr>
          <p:nvPr>
            <p:ph type="title"/>
          </p:nvPr>
        </p:nvSpPr>
        <p:spPr/>
        <p:txBody>
          <a:bodyPr>
            <a:normAutofit/>
          </a:bodyPr>
          <a:lstStyle/>
          <a:p>
            <a:pPr algn="ctr"/>
            <a:r>
              <a:rPr lang="en-US" sz="3200" b="1" dirty="0">
                <a:solidFill>
                  <a:srgbClr val="94C11A"/>
                </a:solidFill>
                <a:latin typeface="Open Sans" panose="020B0606030504020204" pitchFamily="34" charset="0"/>
                <a:ea typeface="Open Sans" panose="020B0606030504020204" pitchFamily="34" charset="0"/>
                <a:cs typeface="Open Sans" panose="020B0606030504020204" pitchFamily="34" charset="0"/>
              </a:rPr>
              <a:t>Some highlights of 3R TOXFLOW &amp; </a:t>
            </a:r>
            <a:r>
              <a:rPr lang="en-US" sz="3200" b="1" dirty="0" err="1">
                <a:solidFill>
                  <a:srgbClr val="94C11A"/>
                </a:solidFill>
                <a:latin typeface="Open Sans" panose="020B0606030504020204" pitchFamily="34" charset="0"/>
                <a:ea typeface="Open Sans" panose="020B0606030504020204" pitchFamily="34" charset="0"/>
                <a:cs typeface="Open Sans" panose="020B0606030504020204" pitchFamily="34" charset="0"/>
              </a:rPr>
              <a:t>DARTpaths</a:t>
            </a:r>
            <a:r>
              <a:rPr lang="en-US" sz="3200" b="1" dirty="0">
                <a:solidFill>
                  <a:srgbClr val="94C11A"/>
                </a:solidFill>
                <a:latin typeface="Open Sans" panose="020B0606030504020204" pitchFamily="34" charset="0"/>
                <a:ea typeface="Open Sans" panose="020B0606030504020204" pitchFamily="34" charset="0"/>
                <a:cs typeface="Open Sans" panose="020B0606030504020204" pitchFamily="34" charset="0"/>
              </a:rPr>
              <a:t> are presented today</a:t>
            </a:r>
          </a:p>
        </p:txBody>
      </p:sp>
      <p:sp>
        <p:nvSpPr>
          <p:cNvPr id="3" name="TextBox 2">
            <a:extLst>
              <a:ext uri="{FF2B5EF4-FFF2-40B4-BE49-F238E27FC236}">
                <a16:creationId xmlns:a16="http://schemas.microsoft.com/office/drawing/2014/main" id="{FD7A5C9C-F275-B046-5632-938BF45C6315}"/>
              </a:ext>
            </a:extLst>
          </p:cNvPr>
          <p:cNvSpPr txBox="1"/>
          <p:nvPr/>
        </p:nvSpPr>
        <p:spPr>
          <a:xfrm>
            <a:off x="254832" y="2008682"/>
            <a:ext cx="11317573" cy="3785652"/>
          </a:xfrm>
          <a:prstGeom prst="rect">
            <a:avLst/>
          </a:prstGeom>
          <a:noFill/>
        </p:spPr>
        <p:txBody>
          <a:bodyPr wrap="square" rtlCol="0">
            <a:spAutoFit/>
          </a:bodyPr>
          <a:lstStyle/>
          <a:p>
            <a:r>
              <a:rPr lang="en-US" sz="2400" b="1" dirty="0">
                <a:solidFill>
                  <a:srgbClr val="564A42"/>
                </a:solidFill>
                <a:latin typeface="Open Sans" panose="020B0606030504020204" pitchFamily="34" charset="0"/>
                <a:ea typeface="Open Sans" panose="020B0606030504020204" pitchFamily="34" charset="0"/>
                <a:cs typeface="Open Sans" panose="020B0606030504020204" pitchFamily="34" charset="0"/>
              </a:rPr>
              <a:t>NAM test predictivity: </a:t>
            </a:r>
            <a:r>
              <a:rPr lang="en-US" sz="2400" dirty="0" err="1">
                <a:solidFill>
                  <a:srgbClr val="564A42"/>
                </a:solidFill>
                <a:latin typeface="Open Sans" panose="020B0606030504020204" pitchFamily="34" charset="0"/>
                <a:ea typeface="Open Sans" panose="020B0606030504020204" pitchFamily="34" charset="0"/>
                <a:cs typeface="Open Sans" panose="020B0606030504020204" pitchFamily="34" charset="0"/>
              </a:rPr>
              <a:t>Jochem</a:t>
            </a:r>
            <a:r>
              <a:rPr lang="en-US" sz="2400" dirty="0">
                <a:solidFill>
                  <a:srgbClr val="564A42"/>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rgbClr val="564A42"/>
                </a:solidFill>
                <a:latin typeface="Open Sans" panose="020B0606030504020204" pitchFamily="34" charset="0"/>
                <a:ea typeface="Open Sans" panose="020B0606030504020204" pitchFamily="34" charset="0"/>
                <a:cs typeface="Open Sans" panose="020B0606030504020204" pitchFamily="34" charset="0"/>
              </a:rPr>
              <a:t>Louisse</a:t>
            </a:r>
            <a:r>
              <a:rPr lang="en-US" sz="2400" dirty="0">
                <a:solidFill>
                  <a:srgbClr val="564A42"/>
                </a:solidFill>
                <a:latin typeface="Open Sans" panose="020B0606030504020204" pitchFamily="34" charset="0"/>
                <a:ea typeface="Open Sans" panose="020B0606030504020204" pitchFamily="34" charset="0"/>
                <a:cs typeface="Open Sans" panose="020B0606030504020204" pitchFamily="34" charset="0"/>
              </a:rPr>
              <a:t> (Wageningen Food Safety Research)</a:t>
            </a:r>
          </a:p>
          <a:p>
            <a:endParaRPr lang="en-US" sz="2400" dirty="0">
              <a:solidFill>
                <a:srgbClr val="564A42"/>
              </a:solidFill>
              <a:latin typeface="Open Sans" panose="020B0606030504020204" pitchFamily="34" charset="0"/>
              <a:ea typeface="Open Sans" panose="020B0606030504020204" pitchFamily="34" charset="0"/>
              <a:cs typeface="Open Sans" panose="020B0606030504020204" pitchFamily="34" charset="0"/>
            </a:endParaRPr>
          </a:p>
          <a:p>
            <a:r>
              <a:rPr lang="en-US" sz="2400" b="1" dirty="0">
                <a:solidFill>
                  <a:srgbClr val="564A42"/>
                </a:solidFill>
                <a:latin typeface="Open Sans" panose="020B0606030504020204" pitchFamily="34" charset="0"/>
                <a:ea typeface="Open Sans" panose="020B0606030504020204" pitchFamily="34" charset="0"/>
                <a:cs typeface="Open Sans" panose="020B0606030504020204" pitchFamily="34" charset="0"/>
              </a:rPr>
              <a:t>Mechanisms of action: </a:t>
            </a:r>
            <a:r>
              <a:rPr lang="en-US" sz="2400" dirty="0" err="1">
                <a:solidFill>
                  <a:srgbClr val="564A42"/>
                </a:solidFill>
                <a:latin typeface="Open Sans" panose="020B0606030504020204" pitchFamily="34" charset="0"/>
                <a:ea typeface="Open Sans" panose="020B0606030504020204" pitchFamily="34" charset="0"/>
                <a:cs typeface="Open Sans" panose="020B0606030504020204" pitchFamily="34" charset="0"/>
              </a:rPr>
              <a:t>Henrie</a:t>
            </a:r>
            <a:r>
              <a:rPr lang="en-US" sz="2400" dirty="0">
                <a:solidFill>
                  <a:srgbClr val="564A42"/>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rgbClr val="564A42"/>
                </a:solidFill>
                <a:latin typeface="Open Sans" panose="020B0606030504020204" pitchFamily="34" charset="0"/>
                <a:ea typeface="Open Sans" panose="020B0606030504020204" pitchFamily="34" charset="0"/>
                <a:cs typeface="Open Sans" panose="020B0606030504020204" pitchFamily="34" charset="0"/>
              </a:rPr>
              <a:t>Korthout</a:t>
            </a:r>
            <a:r>
              <a:rPr lang="en-US" sz="2400" dirty="0">
                <a:solidFill>
                  <a:srgbClr val="564A42"/>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rgbClr val="564A42"/>
                </a:solidFill>
                <a:latin typeface="Open Sans" panose="020B0606030504020204" pitchFamily="34" charset="0"/>
                <a:ea typeface="Open Sans" panose="020B0606030504020204" pitchFamily="34" charset="0"/>
                <a:cs typeface="Open Sans" panose="020B0606030504020204" pitchFamily="34" charset="0"/>
              </a:rPr>
              <a:t>Fytagoras</a:t>
            </a:r>
            <a:r>
              <a:rPr lang="en-US" sz="2400" dirty="0">
                <a:solidFill>
                  <a:srgbClr val="564A42"/>
                </a:solidFill>
                <a:latin typeface="Open Sans" panose="020B0606030504020204" pitchFamily="34" charset="0"/>
                <a:ea typeface="Open Sans" panose="020B0606030504020204" pitchFamily="34" charset="0"/>
                <a:cs typeface="Open Sans" panose="020B0606030504020204" pitchFamily="34" charset="0"/>
              </a:rPr>
              <a:t>)</a:t>
            </a:r>
          </a:p>
          <a:p>
            <a:endParaRPr lang="en-US" sz="2400" dirty="0">
              <a:solidFill>
                <a:srgbClr val="564A42"/>
              </a:solidFill>
              <a:latin typeface="Open Sans" panose="020B0606030504020204" pitchFamily="34" charset="0"/>
              <a:ea typeface="Open Sans" panose="020B0606030504020204" pitchFamily="34" charset="0"/>
              <a:cs typeface="Open Sans" panose="020B0606030504020204" pitchFamily="34" charset="0"/>
            </a:endParaRPr>
          </a:p>
          <a:p>
            <a:r>
              <a:rPr lang="en-US" sz="2400" b="1" dirty="0">
                <a:solidFill>
                  <a:srgbClr val="564A42"/>
                </a:solidFill>
                <a:latin typeface="Open Sans" panose="020B0606030504020204" pitchFamily="34" charset="0"/>
                <a:ea typeface="Open Sans" panose="020B0606030504020204" pitchFamily="34" charset="0"/>
                <a:cs typeface="Open Sans" panose="020B0606030504020204" pitchFamily="34" charset="0"/>
              </a:rPr>
              <a:t>The importance of proper exposure: </a:t>
            </a:r>
            <a:r>
              <a:rPr lang="en-US" sz="2400" dirty="0">
                <a:solidFill>
                  <a:srgbClr val="564A42"/>
                </a:solidFill>
                <a:latin typeface="Open Sans" panose="020B0606030504020204" pitchFamily="34" charset="0"/>
                <a:ea typeface="Open Sans" panose="020B0606030504020204" pitchFamily="34" charset="0"/>
                <a:cs typeface="Open Sans" panose="020B0606030504020204" pitchFamily="34" charset="0"/>
              </a:rPr>
              <a:t>talk of </a:t>
            </a:r>
            <a:r>
              <a:rPr lang="en-US" sz="2400" dirty="0" err="1">
                <a:solidFill>
                  <a:srgbClr val="564A42"/>
                </a:solidFill>
                <a:latin typeface="Open Sans" panose="020B0606030504020204" pitchFamily="34" charset="0"/>
                <a:ea typeface="Open Sans" panose="020B0606030504020204" pitchFamily="34" charset="0"/>
                <a:cs typeface="Open Sans" panose="020B0606030504020204" pitchFamily="34" charset="0"/>
              </a:rPr>
              <a:t>Chiel</a:t>
            </a:r>
            <a:r>
              <a:rPr lang="en-US" sz="2400" dirty="0">
                <a:solidFill>
                  <a:srgbClr val="564A42"/>
                </a:solidFill>
                <a:latin typeface="Open Sans" panose="020B0606030504020204" pitchFamily="34" charset="0"/>
                <a:ea typeface="Open Sans" panose="020B0606030504020204" pitchFamily="34" charset="0"/>
                <a:cs typeface="Open Sans" panose="020B0606030504020204" pitchFamily="34" charset="0"/>
              </a:rPr>
              <a:t> Jonker (IRAS)</a:t>
            </a:r>
          </a:p>
          <a:p>
            <a:endParaRPr lang="en-US" sz="2400" dirty="0">
              <a:solidFill>
                <a:srgbClr val="564A42"/>
              </a:solidFill>
              <a:latin typeface="Open Sans" panose="020B0606030504020204" pitchFamily="34" charset="0"/>
              <a:ea typeface="Open Sans" panose="020B0606030504020204" pitchFamily="34" charset="0"/>
              <a:cs typeface="Open Sans" panose="020B0606030504020204" pitchFamily="34" charset="0"/>
            </a:endParaRPr>
          </a:p>
          <a:p>
            <a:r>
              <a:rPr lang="en-US" sz="2400" b="1" dirty="0">
                <a:solidFill>
                  <a:srgbClr val="564A42"/>
                </a:solidFill>
                <a:latin typeface="Open Sans" panose="020B0606030504020204" pitchFamily="34" charset="0"/>
                <a:ea typeface="Open Sans" panose="020B0606030504020204" pitchFamily="34" charset="0"/>
                <a:cs typeface="Open Sans" panose="020B0606030504020204" pitchFamily="34" charset="0"/>
              </a:rPr>
              <a:t>Data integration: </a:t>
            </a:r>
            <a:r>
              <a:rPr lang="en-US" sz="2400" dirty="0">
                <a:solidFill>
                  <a:srgbClr val="564A42"/>
                </a:solidFill>
                <a:latin typeface="Open Sans" panose="020B0606030504020204" pitchFamily="34" charset="0"/>
                <a:ea typeface="Open Sans" panose="020B0606030504020204" pitchFamily="34" charset="0"/>
                <a:cs typeface="Open Sans" panose="020B0606030504020204" pitchFamily="34" charset="0"/>
              </a:rPr>
              <a:t>talk of Marc </a:t>
            </a:r>
            <a:r>
              <a:rPr lang="en-US" sz="2400" dirty="0" err="1">
                <a:solidFill>
                  <a:srgbClr val="564A42"/>
                </a:solidFill>
                <a:latin typeface="Open Sans" panose="020B0606030504020204" pitchFamily="34" charset="0"/>
                <a:ea typeface="Open Sans" panose="020B0606030504020204" pitchFamily="34" charset="0"/>
                <a:cs typeface="Open Sans" panose="020B0606030504020204" pitchFamily="34" charset="0"/>
              </a:rPr>
              <a:t>Teunis</a:t>
            </a:r>
            <a:r>
              <a:rPr lang="en-US" sz="2400" dirty="0">
                <a:solidFill>
                  <a:srgbClr val="564A42"/>
                </a:solidFill>
                <a:latin typeface="Open Sans" panose="020B0606030504020204" pitchFamily="34" charset="0"/>
                <a:ea typeface="Open Sans" panose="020B0606030504020204" pitchFamily="34" charset="0"/>
                <a:cs typeface="Open Sans" panose="020B0606030504020204" pitchFamily="34" charset="0"/>
              </a:rPr>
              <a:t> (HU)</a:t>
            </a:r>
          </a:p>
          <a:p>
            <a:endParaRPr lang="en-US" sz="2400" dirty="0">
              <a:solidFill>
                <a:srgbClr val="564A42"/>
              </a:solidFill>
              <a:latin typeface="Open Sans" panose="020B0606030504020204" pitchFamily="34" charset="0"/>
              <a:ea typeface="Open Sans" panose="020B0606030504020204" pitchFamily="34" charset="0"/>
              <a:cs typeface="Open Sans" panose="020B0606030504020204" pitchFamily="34" charset="0"/>
            </a:endParaRPr>
          </a:p>
          <a:p>
            <a:r>
              <a:rPr lang="en-US" sz="2400" b="1" i="1" dirty="0">
                <a:solidFill>
                  <a:srgbClr val="564A42"/>
                </a:solidFill>
                <a:latin typeface="Open Sans" panose="020B0606030504020204" pitchFamily="34" charset="0"/>
                <a:ea typeface="Open Sans" panose="020B0606030504020204" pitchFamily="34" charset="0"/>
                <a:cs typeface="Open Sans" panose="020B0606030504020204" pitchFamily="34" charset="0"/>
              </a:rPr>
              <a:t>In silico </a:t>
            </a:r>
            <a:r>
              <a:rPr lang="en-US" sz="2400" b="1" dirty="0">
                <a:solidFill>
                  <a:srgbClr val="564A42"/>
                </a:solidFill>
                <a:latin typeface="Open Sans" panose="020B0606030504020204" pitchFamily="34" charset="0"/>
                <a:ea typeface="Open Sans" panose="020B0606030504020204" pitchFamily="34" charset="0"/>
                <a:cs typeface="Open Sans" panose="020B0606030504020204" pitchFamily="34" charset="0"/>
              </a:rPr>
              <a:t>data analytics: </a:t>
            </a:r>
            <a:r>
              <a:rPr lang="en-US" sz="2400" dirty="0" err="1">
                <a:solidFill>
                  <a:srgbClr val="564A42"/>
                </a:solidFill>
                <a:latin typeface="Open Sans" panose="020B0606030504020204" pitchFamily="34" charset="0"/>
                <a:ea typeface="Open Sans" panose="020B0606030504020204" pitchFamily="34" charset="0"/>
                <a:cs typeface="Open Sans" panose="020B0606030504020204" pitchFamily="34" charset="0"/>
              </a:rPr>
              <a:t>DARTpaths</a:t>
            </a:r>
            <a:r>
              <a:rPr lang="en-US" sz="2400" dirty="0">
                <a:solidFill>
                  <a:srgbClr val="564A42"/>
                </a:solidFill>
                <a:latin typeface="Open Sans" panose="020B0606030504020204" pitchFamily="34" charset="0"/>
                <a:ea typeface="Open Sans" panose="020B0606030504020204" pitchFamily="34" charset="0"/>
                <a:cs typeface="Open Sans" panose="020B0606030504020204" pitchFamily="34" charset="0"/>
              </a:rPr>
              <a:t>: talk of Vera van </a:t>
            </a:r>
            <a:r>
              <a:rPr lang="en-US" sz="2400" dirty="0" err="1">
                <a:solidFill>
                  <a:srgbClr val="564A42"/>
                </a:solidFill>
                <a:latin typeface="Open Sans" panose="020B0606030504020204" pitchFamily="34" charset="0"/>
                <a:ea typeface="Open Sans" panose="020B0606030504020204" pitchFamily="34" charset="0"/>
                <a:cs typeface="Open Sans" panose="020B0606030504020204" pitchFamily="34" charset="0"/>
              </a:rPr>
              <a:t>Noort</a:t>
            </a:r>
            <a:r>
              <a:rPr lang="en-US" sz="2400" dirty="0">
                <a:solidFill>
                  <a:srgbClr val="564A42"/>
                </a:solidFill>
                <a:latin typeface="Open Sans" panose="020B0606030504020204" pitchFamily="34" charset="0"/>
                <a:ea typeface="Open Sans" panose="020B0606030504020204" pitchFamily="34" charset="0"/>
                <a:cs typeface="Open Sans" panose="020B0606030504020204" pitchFamily="34" charset="0"/>
              </a:rPr>
              <a:t> (KU Leuven) &amp; Marvin </a:t>
            </a:r>
            <a:r>
              <a:rPr lang="en-US" sz="2400" dirty="0" err="1">
                <a:solidFill>
                  <a:srgbClr val="564A42"/>
                </a:solidFill>
                <a:latin typeface="Open Sans" panose="020B0606030504020204" pitchFamily="34" charset="0"/>
                <a:ea typeface="Open Sans" panose="020B0606030504020204" pitchFamily="34" charset="0"/>
                <a:cs typeface="Open Sans" panose="020B0606030504020204" pitchFamily="34" charset="0"/>
              </a:rPr>
              <a:t>Steijaert</a:t>
            </a:r>
            <a:r>
              <a:rPr lang="en-US" sz="2400" dirty="0">
                <a:solidFill>
                  <a:srgbClr val="564A42"/>
                </a:solidFill>
                <a:latin typeface="Open Sans" panose="020B0606030504020204" pitchFamily="34" charset="0"/>
                <a:ea typeface="Open Sans" panose="020B0606030504020204" pitchFamily="34" charset="0"/>
                <a:cs typeface="Open Sans" panose="020B0606030504020204" pitchFamily="34" charset="0"/>
              </a:rPr>
              <a:t> (Open Analytics)</a:t>
            </a:r>
          </a:p>
        </p:txBody>
      </p:sp>
    </p:spTree>
    <p:extLst>
      <p:ext uri="{BB962C8B-B14F-4D97-AF65-F5344CB8AC3E}">
        <p14:creationId xmlns:p14="http://schemas.microsoft.com/office/powerpoint/2010/main" val="3853132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585788" y="333615"/>
            <a:ext cx="11115675" cy="908193"/>
          </a:xfrm>
          <a:noFill/>
        </p:spPr>
        <p:txBody>
          <a:bodyPr>
            <a:noAutofit/>
          </a:bodyPr>
          <a:lstStyle/>
          <a:p>
            <a:pPr algn="ctr">
              <a:defRPr/>
            </a:pPr>
            <a:r>
              <a:rPr lang="en-US" altLang="nl-NL" sz="3100" b="1" dirty="0">
                <a:solidFill>
                  <a:srgbClr val="94C11A"/>
                </a:solidFill>
                <a:latin typeface="Open Sans" panose="020B0606030504020204" pitchFamily="34" charset="0"/>
                <a:ea typeface="Open Sans" panose="020B0606030504020204" pitchFamily="34" charset="0"/>
                <a:cs typeface="Open Sans" panose="020B0606030504020204" pitchFamily="34" charset="0"/>
              </a:rPr>
              <a:t>Opportunities to discover &amp; understand health effects using test-animal free methods</a:t>
            </a:r>
            <a:endParaRPr altLang="nl-NL" sz="3100" b="1" dirty="0">
              <a:solidFill>
                <a:srgbClr val="94C11A"/>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6387" name="Content Placeholder 4"/>
          <p:cNvSpPr>
            <a:spLocks noGrp="1"/>
          </p:cNvSpPr>
          <p:nvPr>
            <p:ph idx="1"/>
          </p:nvPr>
        </p:nvSpPr>
        <p:spPr>
          <a:xfrm>
            <a:off x="6271860" y="2059638"/>
            <a:ext cx="4095393" cy="4396972"/>
          </a:xfrm>
          <a:noFill/>
        </p:spPr>
        <p:txBody>
          <a:bodyPr>
            <a:noAutofit/>
          </a:bodyPr>
          <a:lstStyle/>
          <a:p>
            <a:pPr marL="0" indent="0">
              <a:buNone/>
              <a:defRPr/>
            </a:pPr>
            <a:r>
              <a:rPr lang="en-US" altLang="nl-NL" sz="1800" i="1" dirty="0">
                <a:solidFill>
                  <a:srgbClr val="564A42"/>
                </a:solidFill>
                <a:latin typeface="Open Sans" panose="020B0606030504020204" pitchFamily="34" charset="0"/>
                <a:ea typeface="Open Sans" panose="020B0606030504020204" pitchFamily="34" charset="0"/>
                <a:cs typeface="Open Sans" panose="020B0606030504020204" pitchFamily="34" charset="0"/>
              </a:rPr>
              <a:t>In vitro </a:t>
            </a:r>
            <a:r>
              <a:rPr lang="en-US" altLang="nl-NL" sz="1800" dirty="0">
                <a:solidFill>
                  <a:srgbClr val="564A42"/>
                </a:solidFill>
                <a:latin typeface="Open Sans" panose="020B0606030504020204" pitchFamily="34" charset="0"/>
                <a:ea typeface="Open Sans" panose="020B0606030504020204" pitchFamily="34" charset="0"/>
                <a:cs typeface="Open Sans" panose="020B0606030504020204" pitchFamily="34" charset="0"/>
              </a:rPr>
              <a:t>assays  </a:t>
            </a:r>
          </a:p>
          <a:p>
            <a:pPr marL="0" indent="0">
              <a:buNone/>
              <a:defRPr/>
            </a:pPr>
            <a:endParaRPr lang="en-US" altLang="nl-NL" sz="1800" dirty="0">
              <a:solidFill>
                <a:srgbClr val="564A42"/>
              </a:solidFill>
              <a:latin typeface="Open Sans" panose="020B0606030504020204" pitchFamily="34" charset="0"/>
              <a:ea typeface="Open Sans" panose="020B0606030504020204" pitchFamily="34" charset="0"/>
              <a:cs typeface="Open Sans" panose="020B0606030504020204" pitchFamily="34" charset="0"/>
            </a:endParaRPr>
          </a:p>
          <a:p>
            <a:pPr marL="0" indent="0">
              <a:buNone/>
              <a:defRPr/>
            </a:pPr>
            <a:endParaRPr lang="en-US" altLang="nl-NL" sz="1800" dirty="0">
              <a:solidFill>
                <a:srgbClr val="564A42"/>
              </a:solidFill>
              <a:latin typeface="Open Sans" panose="020B0606030504020204" pitchFamily="34" charset="0"/>
              <a:ea typeface="Open Sans" panose="020B0606030504020204" pitchFamily="34" charset="0"/>
              <a:cs typeface="Open Sans" panose="020B0606030504020204" pitchFamily="34" charset="0"/>
            </a:endParaRPr>
          </a:p>
          <a:p>
            <a:pPr marL="0" indent="0">
              <a:buNone/>
              <a:defRPr/>
            </a:pPr>
            <a:r>
              <a:rPr lang="en-US" altLang="nl-NL" sz="1800" i="1" dirty="0">
                <a:solidFill>
                  <a:srgbClr val="564A42"/>
                </a:solidFill>
                <a:latin typeface="Open Sans" panose="020B0606030504020204" pitchFamily="34" charset="0"/>
                <a:ea typeface="Open Sans" panose="020B0606030504020204" pitchFamily="34" charset="0"/>
                <a:cs typeface="Open Sans" panose="020B0606030504020204" pitchFamily="34" charset="0"/>
              </a:rPr>
              <a:t>In vivo </a:t>
            </a:r>
            <a:r>
              <a:rPr lang="en-US" altLang="nl-NL" sz="1800" dirty="0">
                <a:solidFill>
                  <a:srgbClr val="564A42"/>
                </a:solidFill>
                <a:latin typeface="Open Sans" panose="020B0606030504020204" pitchFamily="34" charset="0"/>
                <a:ea typeface="Open Sans" panose="020B0606030504020204" pitchFamily="34" charset="0"/>
                <a:cs typeface="Open Sans" panose="020B0606030504020204" pitchFamily="34" charset="0"/>
              </a:rPr>
              <a:t>alternative test systems</a:t>
            </a:r>
          </a:p>
          <a:p>
            <a:pPr>
              <a:defRPr/>
            </a:pPr>
            <a:endParaRPr lang="en-US" altLang="nl-NL" sz="2400" dirty="0"/>
          </a:p>
        </p:txBody>
      </p:sp>
      <p:grpSp>
        <p:nvGrpSpPr>
          <p:cNvPr id="3" name="Group 2"/>
          <p:cNvGrpSpPr/>
          <p:nvPr/>
        </p:nvGrpSpPr>
        <p:grpSpPr>
          <a:xfrm>
            <a:off x="2933689" y="1726349"/>
            <a:ext cx="3281373" cy="4310971"/>
            <a:chOff x="6586916" y="1805421"/>
            <a:chExt cx="3665934" cy="5087218"/>
          </a:xfrm>
        </p:grpSpPr>
        <p:grpSp>
          <p:nvGrpSpPr>
            <p:cNvPr id="2" name="Group 1"/>
            <p:cNvGrpSpPr/>
            <p:nvPr/>
          </p:nvGrpSpPr>
          <p:grpSpPr>
            <a:xfrm>
              <a:off x="6586916" y="1805421"/>
              <a:ext cx="3665934" cy="5087218"/>
              <a:chOff x="6586916" y="1805421"/>
              <a:chExt cx="3665934" cy="5087218"/>
            </a:xfrm>
          </p:grpSpPr>
          <p:grpSp>
            <p:nvGrpSpPr>
              <p:cNvPr id="36869" name="Group 26"/>
              <p:cNvGrpSpPr>
                <a:grpSpLocks/>
              </p:cNvGrpSpPr>
              <p:nvPr/>
            </p:nvGrpSpPr>
            <p:grpSpPr bwMode="auto">
              <a:xfrm>
                <a:off x="6586916" y="1805421"/>
                <a:ext cx="3665934" cy="5087218"/>
                <a:chOff x="677136" y="1458017"/>
                <a:chExt cx="3297843" cy="5489055"/>
              </a:xfrm>
            </p:grpSpPr>
            <p:pic>
              <p:nvPicPr>
                <p:cNvPr id="36887" name="Afbeelding 4" descr="image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30283" y="1826751"/>
                  <a:ext cx="1322954" cy="8550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6871" name="Afbeelding 9" descr="da vinci.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49090" y="5894336"/>
                  <a:ext cx="1166726" cy="10527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1" name="PIJL-OMLAAG 13"/>
                <p:cNvSpPr/>
                <p:nvPr/>
              </p:nvSpPr>
              <p:spPr>
                <a:xfrm>
                  <a:off x="1908166" y="4569405"/>
                  <a:ext cx="167152" cy="254541"/>
                </a:xfrm>
                <a:prstGeom prst="downArrow">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p>
              </p:txBody>
            </p:sp>
            <p:sp>
              <p:nvSpPr>
                <p:cNvPr id="32" name="PIJL-OMLAAG 14"/>
                <p:cNvSpPr/>
                <p:nvPr/>
              </p:nvSpPr>
              <p:spPr>
                <a:xfrm>
                  <a:off x="1889384" y="2817276"/>
                  <a:ext cx="167152" cy="252537"/>
                </a:xfrm>
                <a:prstGeom prst="downArrow">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p>
              </p:txBody>
            </p:sp>
            <p:sp>
              <p:nvSpPr>
                <p:cNvPr id="33" name="PIJL-OMLAAG 15"/>
                <p:cNvSpPr/>
                <p:nvPr/>
              </p:nvSpPr>
              <p:spPr>
                <a:xfrm rot="10800000">
                  <a:off x="2225567" y="2817276"/>
                  <a:ext cx="167151" cy="252537"/>
                </a:xfrm>
                <a:prstGeom prst="downArrow">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p>
              </p:txBody>
            </p:sp>
            <p:sp>
              <p:nvSpPr>
                <p:cNvPr id="34" name="PIJL-OMLAAG 16"/>
                <p:cNvSpPr/>
                <p:nvPr/>
              </p:nvSpPr>
              <p:spPr>
                <a:xfrm>
                  <a:off x="1889384" y="1474051"/>
                  <a:ext cx="167152" cy="252538"/>
                </a:xfrm>
                <a:prstGeom prst="downArrow">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p>
              </p:txBody>
            </p:sp>
            <p:sp>
              <p:nvSpPr>
                <p:cNvPr id="36" name="PIJL-OMLAAG 19"/>
                <p:cNvSpPr/>
                <p:nvPr/>
              </p:nvSpPr>
              <p:spPr>
                <a:xfrm rot="10800000">
                  <a:off x="2225567" y="1458017"/>
                  <a:ext cx="167151" cy="252538"/>
                </a:xfrm>
                <a:prstGeom prst="downArrow">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p>
              </p:txBody>
            </p:sp>
            <p:sp>
              <p:nvSpPr>
                <p:cNvPr id="37" name="Linkeraccolade 24"/>
                <p:cNvSpPr/>
                <p:nvPr/>
              </p:nvSpPr>
              <p:spPr>
                <a:xfrm rot="10800000">
                  <a:off x="3765876" y="1763649"/>
                  <a:ext cx="209103" cy="2755341"/>
                </a:xfrm>
                <a:prstGeom prst="leftBrace">
                  <a:avLst>
                    <a:gd name="adj1" fmla="val 8333"/>
                    <a:gd name="adj2" fmla="val 51008"/>
                  </a:avLst>
                </a:prstGeom>
                <a:ln w="28575">
                  <a:solidFill>
                    <a:schemeClr val="accent3"/>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nl-NL">
                    <a:solidFill>
                      <a:schemeClr val="accent3"/>
                    </a:solidFill>
                  </a:endParaRPr>
                </a:p>
              </p:txBody>
            </p:sp>
            <p:sp>
              <p:nvSpPr>
                <p:cNvPr id="36879" name="Tekstvak 26"/>
                <p:cNvSpPr txBox="1">
                  <a:spLocks noChangeArrowheads="1"/>
                </p:cNvSpPr>
                <p:nvPr/>
              </p:nvSpPr>
              <p:spPr bwMode="auto">
                <a:xfrm>
                  <a:off x="677136" y="2107289"/>
                  <a:ext cx="435787" cy="4981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nl-NL" sz="1200"/>
                    <a:t>e.g. </a:t>
                  </a:r>
                </a:p>
                <a:p>
                  <a:pPr eaLnBrk="1" hangingPunct="1"/>
                  <a:r>
                    <a:rPr lang="nl-NL" sz="1200"/>
                    <a:t>EST</a:t>
                  </a:r>
                </a:p>
              </p:txBody>
            </p:sp>
            <p:pic>
              <p:nvPicPr>
                <p:cNvPr id="3688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15731" y="3130219"/>
                  <a:ext cx="371182" cy="78944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36883" name="Picture 2" descr="roof ra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35642" y="4820107"/>
                  <a:ext cx="1590775" cy="771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6" name="PIJL-OMLAAG 13"/>
                <p:cNvSpPr/>
                <p:nvPr/>
              </p:nvSpPr>
              <p:spPr>
                <a:xfrm>
                  <a:off x="2124149" y="5493798"/>
                  <a:ext cx="167151" cy="252537"/>
                </a:xfrm>
                <a:prstGeom prst="downArrow">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p>
              </p:txBody>
            </p:sp>
            <p:sp>
              <p:nvSpPr>
                <p:cNvPr id="47" name="PIJL-OMLAAG 13"/>
                <p:cNvSpPr/>
                <p:nvPr/>
              </p:nvSpPr>
              <p:spPr>
                <a:xfrm flipV="1">
                  <a:off x="2266885" y="4543349"/>
                  <a:ext cx="154005" cy="280597"/>
                </a:xfrm>
                <a:prstGeom prst="downArrow">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p>
              </p:txBody>
            </p:sp>
          </p:grpSp>
          <p:pic>
            <p:nvPicPr>
              <p:cNvPr id="23" name="Picture 22"/>
              <p:cNvPicPr>
                <a:picLocks noChangeAspect="1"/>
              </p:cNvPicPr>
              <p:nvPr/>
            </p:nvPicPr>
            <p:blipFill>
              <a:blip r:embed="rId6"/>
              <a:stretch>
                <a:fillRect/>
              </a:stretch>
            </p:blipFill>
            <p:spPr>
              <a:xfrm>
                <a:off x="8707686" y="2145948"/>
                <a:ext cx="986052" cy="793651"/>
              </a:xfrm>
              <a:prstGeom prst="rect">
                <a:avLst/>
              </a:prstGeom>
            </p:spPr>
          </p:pic>
        </p:grpSp>
        <p:grpSp>
          <p:nvGrpSpPr>
            <p:cNvPr id="25" name="Group 24"/>
            <p:cNvGrpSpPr/>
            <p:nvPr/>
          </p:nvGrpSpPr>
          <p:grpSpPr>
            <a:xfrm>
              <a:off x="7897296" y="3383696"/>
              <a:ext cx="1941189" cy="1258613"/>
              <a:chOff x="4236905" y="3577524"/>
              <a:chExt cx="3517164" cy="2280430"/>
            </a:xfrm>
          </p:grpSpPr>
          <p:pic>
            <p:nvPicPr>
              <p:cNvPr id="28" name="Picture 27"/>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247731" y="4998424"/>
                <a:ext cx="3506338" cy="859530"/>
              </a:xfrm>
              <a:prstGeom prst="rect">
                <a:avLst/>
              </a:prstGeom>
            </p:spPr>
          </p:pic>
          <p:pic>
            <p:nvPicPr>
              <p:cNvPr id="29" name="Picture 28"/>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236905" y="3577524"/>
                <a:ext cx="3506340" cy="1292781"/>
              </a:xfrm>
              <a:prstGeom prst="rect">
                <a:avLst/>
              </a:prstGeom>
            </p:spPr>
          </p:pic>
        </p:grpSp>
      </p:grpSp>
      <p:sp>
        <p:nvSpPr>
          <p:cNvPr id="4" name="TextBox 3">
            <a:extLst>
              <a:ext uri="{FF2B5EF4-FFF2-40B4-BE49-F238E27FC236}">
                <a16:creationId xmlns:a16="http://schemas.microsoft.com/office/drawing/2014/main" id="{6506858F-502E-EB48-9943-E4717658CE2C}"/>
              </a:ext>
            </a:extLst>
          </p:cNvPr>
          <p:cNvSpPr txBox="1"/>
          <p:nvPr/>
        </p:nvSpPr>
        <p:spPr>
          <a:xfrm>
            <a:off x="6271861" y="4471863"/>
            <a:ext cx="4095394" cy="646331"/>
          </a:xfrm>
          <a:prstGeom prst="rect">
            <a:avLst/>
          </a:prstGeom>
          <a:noFill/>
        </p:spPr>
        <p:txBody>
          <a:bodyPr wrap="square" rtlCol="0">
            <a:spAutoFit/>
          </a:bodyPr>
          <a:lstStyle/>
          <a:p>
            <a:r>
              <a:rPr lang="en-US" altLang="nl-NL" dirty="0">
                <a:solidFill>
                  <a:srgbClr val="574A42"/>
                </a:solidFill>
                <a:latin typeface="Open Sans" panose="020B0606030504020204" pitchFamily="34" charset="0"/>
                <a:ea typeface="Open Sans" panose="020B0606030504020204" pitchFamily="34" charset="0"/>
                <a:cs typeface="Open Sans" panose="020B0606030504020204" pitchFamily="34" charset="0"/>
              </a:rPr>
              <a:t>Animal tests  (rat &amp; rabbit)</a:t>
            </a:r>
          </a:p>
          <a:p>
            <a:endParaRPr lang="en-US" dirty="0"/>
          </a:p>
        </p:txBody>
      </p:sp>
      <p:sp>
        <p:nvSpPr>
          <p:cNvPr id="26" name="TextBox 25">
            <a:extLst>
              <a:ext uri="{FF2B5EF4-FFF2-40B4-BE49-F238E27FC236}">
                <a16:creationId xmlns:a16="http://schemas.microsoft.com/office/drawing/2014/main" id="{53186883-FDF4-9E4D-B503-6D8F392795A4}"/>
              </a:ext>
            </a:extLst>
          </p:cNvPr>
          <p:cNvSpPr txBox="1"/>
          <p:nvPr/>
        </p:nvSpPr>
        <p:spPr>
          <a:xfrm>
            <a:off x="6271861" y="5552027"/>
            <a:ext cx="4095394" cy="646331"/>
          </a:xfrm>
          <a:prstGeom prst="rect">
            <a:avLst/>
          </a:prstGeom>
          <a:noFill/>
        </p:spPr>
        <p:txBody>
          <a:bodyPr wrap="square" rtlCol="0">
            <a:spAutoFit/>
          </a:bodyPr>
          <a:lstStyle/>
          <a:p>
            <a:r>
              <a:rPr lang="en-US" altLang="nl-NL" dirty="0">
                <a:solidFill>
                  <a:srgbClr val="574A42"/>
                </a:solidFill>
                <a:latin typeface="Open Sans" panose="020B0606030504020204" pitchFamily="34" charset="0"/>
                <a:ea typeface="Open Sans" panose="020B0606030504020204" pitchFamily="34" charset="0"/>
                <a:cs typeface="Open Sans" panose="020B0606030504020204" pitchFamily="34" charset="0"/>
              </a:rPr>
              <a:t>Human</a:t>
            </a:r>
          </a:p>
          <a:p>
            <a:endParaRPr lang="en-US" dirty="0"/>
          </a:p>
        </p:txBody>
      </p:sp>
      <p:sp>
        <p:nvSpPr>
          <p:cNvPr id="5" name="Rounded Rectangle 4">
            <a:extLst>
              <a:ext uri="{FF2B5EF4-FFF2-40B4-BE49-F238E27FC236}">
                <a16:creationId xmlns:a16="http://schemas.microsoft.com/office/drawing/2014/main" id="{DD0AADCA-DEE6-88EC-AB30-27C476D9FE32}"/>
              </a:ext>
            </a:extLst>
          </p:cNvPr>
          <p:cNvSpPr/>
          <p:nvPr/>
        </p:nvSpPr>
        <p:spPr>
          <a:xfrm>
            <a:off x="285750" y="1341355"/>
            <a:ext cx="11615738" cy="3068108"/>
          </a:xfrm>
          <a:prstGeom prst="round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E9E20F41-1E79-26BE-1841-94408B41C33B}"/>
              </a:ext>
            </a:extLst>
          </p:cNvPr>
          <p:cNvSpPr txBox="1"/>
          <p:nvPr/>
        </p:nvSpPr>
        <p:spPr>
          <a:xfrm>
            <a:off x="6868136" y="3928056"/>
            <a:ext cx="4833327" cy="369332"/>
          </a:xfrm>
          <a:prstGeom prst="rect">
            <a:avLst/>
          </a:prstGeom>
          <a:noFill/>
        </p:spPr>
        <p:txBody>
          <a:bodyPr wrap="square" rtlCol="0">
            <a:spAutoFit/>
          </a:bodyPr>
          <a:lstStyle/>
          <a:p>
            <a:r>
              <a:rPr lang="en-US" b="1" dirty="0">
                <a:solidFill>
                  <a:schemeClr val="accent1"/>
                </a:solidFill>
                <a:latin typeface="Open Sans" panose="020B0606030504020204" pitchFamily="34" charset="0"/>
                <a:ea typeface="Open Sans" panose="020B0606030504020204" pitchFamily="34" charset="0"/>
                <a:cs typeface="Open Sans" panose="020B0606030504020204" pitchFamily="34" charset="0"/>
              </a:rPr>
              <a:t>New Alternative Methodologies (NAMs)</a:t>
            </a:r>
          </a:p>
        </p:txBody>
      </p:sp>
      <p:sp>
        <p:nvSpPr>
          <p:cNvPr id="7" name="TextBox 6">
            <a:extLst>
              <a:ext uri="{FF2B5EF4-FFF2-40B4-BE49-F238E27FC236}">
                <a16:creationId xmlns:a16="http://schemas.microsoft.com/office/drawing/2014/main" id="{5296397B-245F-CBE7-3710-51B8EA1BF6BE}"/>
              </a:ext>
            </a:extLst>
          </p:cNvPr>
          <p:cNvSpPr txBox="1"/>
          <p:nvPr/>
        </p:nvSpPr>
        <p:spPr>
          <a:xfrm>
            <a:off x="2153265" y="1365851"/>
            <a:ext cx="5376247" cy="369332"/>
          </a:xfrm>
          <a:prstGeom prst="rect">
            <a:avLst/>
          </a:prstGeom>
          <a:noFill/>
        </p:spPr>
        <p:txBody>
          <a:bodyPr wrap="square" rtlCol="0">
            <a:spAutoFit/>
          </a:bodyPr>
          <a:lstStyle/>
          <a:p>
            <a:r>
              <a:rPr lang="en-US" i="1" dirty="0">
                <a:latin typeface="Open Sans" panose="020B0606030504020204" pitchFamily="34" charset="0"/>
                <a:ea typeface="Open Sans" panose="020B0606030504020204" pitchFamily="34" charset="0"/>
                <a:cs typeface="Open Sans" panose="020B0606030504020204" pitchFamily="34" charset="0"/>
              </a:rPr>
              <a:t>Chemical structure-activity information (QSARs)</a:t>
            </a:r>
          </a:p>
        </p:txBody>
      </p:sp>
    </p:spTree>
    <p:extLst>
      <p:ext uri="{BB962C8B-B14F-4D97-AF65-F5344CB8AC3E}">
        <p14:creationId xmlns:p14="http://schemas.microsoft.com/office/powerpoint/2010/main" val="1241782310"/>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6C8915-7D2C-312D-8F73-0C832EE01952}"/>
              </a:ext>
            </a:extLst>
          </p:cNvPr>
          <p:cNvSpPr>
            <a:spLocks noGrp="1"/>
          </p:cNvSpPr>
          <p:nvPr>
            <p:ph type="title"/>
          </p:nvPr>
        </p:nvSpPr>
        <p:spPr>
          <a:xfrm>
            <a:off x="602226" y="0"/>
            <a:ext cx="10515600" cy="1325563"/>
          </a:xfrm>
        </p:spPr>
        <p:txBody>
          <a:bodyPr>
            <a:normAutofit/>
          </a:bodyPr>
          <a:lstStyle/>
          <a:p>
            <a:pPr algn="ctr"/>
            <a:r>
              <a:rPr lang="en-US" sz="3200" b="1" dirty="0">
                <a:solidFill>
                  <a:srgbClr val="94C11A"/>
                </a:solidFill>
                <a:latin typeface="Open Sans" panose="020B0606030504020204" pitchFamily="34" charset="0"/>
                <a:ea typeface="Open Sans" panose="020B0606030504020204" pitchFamily="34" charset="0"/>
                <a:cs typeface="Open Sans" panose="020B0606030504020204" pitchFamily="34" charset="0"/>
              </a:rPr>
              <a:t>A word of thanks……</a:t>
            </a:r>
          </a:p>
        </p:txBody>
      </p:sp>
      <p:sp>
        <p:nvSpPr>
          <p:cNvPr id="3" name="TextBox 2">
            <a:extLst>
              <a:ext uri="{FF2B5EF4-FFF2-40B4-BE49-F238E27FC236}">
                <a16:creationId xmlns:a16="http://schemas.microsoft.com/office/drawing/2014/main" id="{3AC130CC-2F6C-1EF6-F843-EB018CA7AD20}"/>
              </a:ext>
            </a:extLst>
          </p:cNvPr>
          <p:cNvSpPr txBox="1"/>
          <p:nvPr/>
        </p:nvSpPr>
        <p:spPr>
          <a:xfrm>
            <a:off x="167148" y="948690"/>
            <a:ext cx="11857703" cy="5909310"/>
          </a:xfrm>
          <a:prstGeom prst="rect">
            <a:avLst/>
          </a:prstGeom>
          <a:solidFill>
            <a:schemeClr val="bg1"/>
          </a:solid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EFRO committee</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r>
              <a:rPr lang="en-US" sz="2400" dirty="0">
                <a:latin typeface="Open Sans" panose="020B0606030504020204" pitchFamily="34" charset="0"/>
                <a:ea typeface="Open Sans" panose="020B0606030504020204" pitchFamily="34" charset="0"/>
                <a:cs typeface="Open Sans" panose="020B0606030504020204" pitchFamily="34" charset="0"/>
              </a:rPr>
              <a:t>Province Utrecht</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r>
              <a:rPr lang="en-US" sz="2400" dirty="0">
                <a:latin typeface="Open Sans" panose="020B0606030504020204" pitchFamily="34" charset="0"/>
                <a:ea typeface="Open Sans" panose="020B0606030504020204" pitchFamily="34" charset="0"/>
                <a:cs typeface="Open Sans" panose="020B0606030504020204" pitchFamily="34" charset="0"/>
              </a:rPr>
              <a:t>NC3Rs</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r>
              <a:rPr lang="en-US" sz="2400" dirty="0">
                <a:latin typeface="Open Sans" panose="020B0606030504020204" pitchFamily="34" charset="0"/>
                <a:ea typeface="Open Sans" panose="020B0606030504020204" pitchFamily="34" charset="0"/>
                <a:cs typeface="Open Sans" panose="020B0606030504020204" pitchFamily="34" charset="0"/>
              </a:rPr>
              <a:t>Shell</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r>
              <a:rPr lang="en-US" sz="2400" dirty="0">
                <a:latin typeface="Open Sans" panose="020B0606030504020204" pitchFamily="34" charset="0"/>
                <a:ea typeface="Open Sans" panose="020B0606030504020204" pitchFamily="34" charset="0"/>
                <a:cs typeface="Open Sans" panose="020B0606030504020204" pitchFamily="34" charset="0"/>
              </a:rPr>
              <a:t>All participants and collaborators in the projects</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r>
              <a:rPr lang="en-US" sz="2400" dirty="0">
                <a:latin typeface="Open Sans" panose="020B0606030504020204" pitchFamily="34" charset="0"/>
                <a:ea typeface="Open Sans" panose="020B0606030504020204" pitchFamily="34" charset="0"/>
                <a:cs typeface="Open Sans" panose="020B0606030504020204" pitchFamily="34" charset="0"/>
              </a:rPr>
              <a:t>My colleagues at the HU and from </a:t>
            </a:r>
            <a:r>
              <a:rPr lang="en-US" sz="2400" dirty="0" err="1">
                <a:latin typeface="Open Sans" panose="020B0606030504020204" pitchFamily="34" charset="0"/>
                <a:ea typeface="Open Sans" panose="020B0606030504020204" pitchFamily="34" charset="0"/>
                <a:cs typeface="Open Sans" panose="020B0606030504020204" pitchFamily="34" charset="0"/>
              </a:rPr>
              <a:t>Vivaltes</a:t>
            </a:r>
            <a:endParaRPr lang="en-US" sz="2400" dirty="0">
              <a:latin typeface="Open Sans" panose="020B0606030504020204" pitchFamily="34" charset="0"/>
              <a:ea typeface="Open Sans" panose="020B0606030504020204" pitchFamily="34" charset="0"/>
              <a:cs typeface="Open Sans" panose="020B0606030504020204" pitchFamily="34" charset="0"/>
            </a:endParaRP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r>
              <a:rPr lang="en-US" sz="2400" dirty="0">
                <a:latin typeface="Open Sans" panose="020B0606030504020204" pitchFamily="34" charset="0"/>
                <a:ea typeface="Open Sans" panose="020B0606030504020204" pitchFamily="34" charset="0"/>
                <a:cs typeface="Open Sans" panose="020B0606030504020204" pitchFamily="34" charset="0"/>
              </a:rPr>
              <a:t>All of you for being here</a:t>
            </a:r>
          </a:p>
          <a:p>
            <a:pPr algn="ctr"/>
            <a:endParaRPr lang="en-US" sz="2400" b="1" dirty="0">
              <a:solidFill>
                <a:srgbClr val="94C11A"/>
              </a:solidFill>
              <a:latin typeface="Open Sans" panose="020B0606030504020204" pitchFamily="34" charset="0"/>
              <a:ea typeface="Open Sans" panose="020B0606030504020204" pitchFamily="34" charset="0"/>
              <a:cs typeface="Open Sans" panose="020B0606030504020204" pitchFamily="34" charset="0"/>
            </a:endParaRPr>
          </a:p>
          <a:p>
            <a:pPr algn="ctr"/>
            <a:r>
              <a:rPr lang="en-US" sz="2400" b="1" dirty="0">
                <a:solidFill>
                  <a:srgbClr val="94C11A"/>
                </a:solidFill>
                <a:latin typeface="Open Sans" panose="020B0606030504020204" pitchFamily="34" charset="0"/>
                <a:ea typeface="Open Sans" panose="020B0606030504020204" pitchFamily="34" charset="0"/>
                <a:cs typeface="Open Sans" panose="020B0606030504020204" pitchFamily="34" charset="0"/>
              </a:rPr>
              <a:t>Wish you a great day! </a:t>
            </a:r>
          </a:p>
          <a:p>
            <a:endParaRPr lang="en-US" dirty="0"/>
          </a:p>
        </p:txBody>
      </p:sp>
      <p:pic>
        <p:nvPicPr>
          <p:cNvPr id="4" name="Picture 9">
            <a:extLst>
              <a:ext uri="{FF2B5EF4-FFF2-40B4-BE49-F238E27FC236}">
                <a16:creationId xmlns:a16="http://schemas.microsoft.com/office/drawing/2014/main" id="{EEA89620-6921-C58A-8826-E90EB77EF83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227050" y="2467835"/>
            <a:ext cx="3824358" cy="2871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Portrait of Dr Cathy Vickers">
            <a:extLst>
              <a:ext uri="{FF2B5EF4-FFF2-40B4-BE49-F238E27FC236}">
                <a16:creationId xmlns:a16="http://schemas.microsoft.com/office/drawing/2014/main" id="{B049E267-DBC4-F837-E103-1B1A1793E4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27050" y="161011"/>
            <a:ext cx="1565029" cy="208670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artijn Rooseboom - Principal toxicologist - Head of ...">
            <a:extLst>
              <a:ext uri="{FF2B5EF4-FFF2-40B4-BE49-F238E27FC236}">
                <a16:creationId xmlns:a16="http://schemas.microsoft.com/office/drawing/2014/main" id="{97F9AAC6-05F1-3B48-15B5-CA3FB4A051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30536" y="187546"/>
            <a:ext cx="2060170" cy="20601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0398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jdelijke aanduiding voor tekst 2"/>
          <p:cNvSpPr>
            <a:spLocks noGrp="1"/>
          </p:cNvSpPr>
          <p:nvPr>
            <p:ph type="body" idx="1"/>
          </p:nvPr>
        </p:nvSpPr>
        <p:spPr>
          <a:xfrm>
            <a:off x="1543798" y="1913958"/>
            <a:ext cx="3432175" cy="500062"/>
          </a:xfrm>
        </p:spPr>
        <p:txBody>
          <a:bodyPr/>
          <a:lstStyle/>
          <a:p>
            <a:r>
              <a:rPr lang="nl-NL" altLang="en-US">
                <a:solidFill>
                  <a:srgbClr val="574A42"/>
                </a:solidFill>
                <a:latin typeface="Open Sans" charset="0"/>
                <a:ea typeface="Open Sans" charset="0"/>
                <a:cs typeface="Open Sans" charset="0"/>
              </a:rPr>
              <a:t>Unique features </a:t>
            </a:r>
          </a:p>
        </p:txBody>
      </p:sp>
      <p:sp>
        <p:nvSpPr>
          <p:cNvPr id="21507" name="Tijdelijke aanduiding voor inhoud 3"/>
          <p:cNvSpPr>
            <a:spLocks noGrp="1"/>
          </p:cNvSpPr>
          <p:nvPr>
            <p:ph sz="half" idx="2"/>
          </p:nvPr>
        </p:nvSpPr>
        <p:spPr>
          <a:xfrm>
            <a:off x="1645398" y="2453709"/>
            <a:ext cx="3916363" cy="3697287"/>
          </a:xfrm>
        </p:spPr>
        <p:txBody>
          <a:bodyPr>
            <a:noAutofit/>
          </a:bodyPr>
          <a:lstStyle/>
          <a:p>
            <a:r>
              <a:rPr lang="nl-NL" altLang="en-US" sz="2000" dirty="0">
                <a:solidFill>
                  <a:srgbClr val="574A42"/>
                </a:solidFill>
                <a:latin typeface="Open Sans" charset="0"/>
                <a:ea typeface="Open Sans" charset="0"/>
                <a:cs typeface="Open Sans" charset="0"/>
              </a:rPr>
              <a:t>3D systems </a:t>
            </a:r>
            <a:r>
              <a:rPr lang="nl-NL" altLang="en-US" sz="2000" dirty="0" err="1">
                <a:solidFill>
                  <a:srgbClr val="574A42"/>
                </a:solidFill>
                <a:latin typeface="Open Sans" charset="0"/>
                <a:ea typeface="Open Sans" charset="0"/>
                <a:cs typeface="Open Sans" charset="0"/>
              </a:rPr>
              <a:t>with</a:t>
            </a:r>
            <a:r>
              <a:rPr lang="nl-NL" altLang="en-US" sz="2000" dirty="0">
                <a:solidFill>
                  <a:srgbClr val="574A42"/>
                </a:solidFill>
                <a:latin typeface="Open Sans" charset="0"/>
                <a:ea typeface="Open Sans" charset="0"/>
                <a:cs typeface="Open Sans" charset="0"/>
              </a:rPr>
              <a:t> tissues </a:t>
            </a:r>
            <a:r>
              <a:rPr lang="nl-NL" altLang="en-US" sz="2000" dirty="0" err="1">
                <a:solidFill>
                  <a:srgbClr val="574A42"/>
                </a:solidFill>
                <a:latin typeface="Open Sans" charset="0"/>
                <a:ea typeface="Open Sans" charset="0"/>
                <a:cs typeface="Open Sans" charset="0"/>
              </a:rPr>
              <a:t>and</a:t>
            </a:r>
            <a:r>
              <a:rPr lang="nl-NL" altLang="en-US" sz="2000" dirty="0">
                <a:solidFill>
                  <a:srgbClr val="574A42"/>
                </a:solidFill>
                <a:latin typeface="Open Sans" charset="0"/>
                <a:ea typeface="Open Sans" charset="0"/>
                <a:cs typeface="Open Sans" charset="0"/>
              </a:rPr>
              <a:t> </a:t>
            </a:r>
            <a:r>
              <a:rPr lang="nl-NL" altLang="en-US" sz="2000" dirty="0" err="1">
                <a:solidFill>
                  <a:srgbClr val="574A42"/>
                </a:solidFill>
                <a:latin typeface="Open Sans" charset="0"/>
                <a:ea typeface="Open Sans" charset="0"/>
                <a:cs typeface="Open Sans" charset="0"/>
              </a:rPr>
              <a:t>organs</a:t>
            </a:r>
            <a:endParaRPr lang="nl-NL" altLang="en-US" sz="2000" dirty="0">
              <a:solidFill>
                <a:srgbClr val="574A42"/>
              </a:solidFill>
              <a:latin typeface="Open Sans" charset="0"/>
              <a:ea typeface="Open Sans" charset="0"/>
              <a:cs typeface="Open Sans" charset="0"/>
            </a:endParaRPr>
          </a:p>
          <a:p>
            <a:r>
              <a:rPr lang="nl-NL" altLang="en-US" sz="2000" dirty="0">
                <a:solidFill>
                  <a:srgbClr val="574A42"/>
                </a:solidFill>
                <a:latin typeface="Open Sans" charset="0"/>
                <a:ea typeface="Open Sans" charset="0"/>
                <a:cs typeface="Open Sans" charset="0"/>
              </a:rPr>
              <a:t>Well-</a:t>
            </a:r>
            <a:r>
              <a:rPr lang="nl-NL" altLang="en-US" sz="2000" dirty="0" err="1">
                <a:solidFill>
                  <a:srgbClr val="574A42"/>
                </a:solidFill>
                <a:latin typeface="Open Sans" charset="0"/>
                <a:ea typeface="Open Sans" charset="0"/>
                <a:cs typeface="Open Sans" charset="0"/>
              </a:rPr>
              <a:t>known</a:t>
            </a:r>
            <a:r>
              <a:rPr lang="nl-NL" altLang="en-US" sz="2000" dirty="0">
                <a:solidFill>
                  <a:srgbClr val="574A42"/>
                </a:solidFill>
                <a:latin typeface="Open Sans" charset="0"/>
                <a:ea typeface="Open Sans" charset="0"/>
                <a:cs typeface="Open Sans" charset="0"/>
              </a:rPr>
              <a:t> (</a:t>
            </a:r>
            <a:r>
              <a:rPr lang="nl-NL" altLang="en-US" sz="2000" dirty="0" err="1">
                <a:solidFill>
                  <a:srgbClr val="574A42"/>
                </a:solidFill>
                <a:latin typeface="Open Sans" charset="0"/>
                <a:ea typeface="Open Sans" charset="0"/>
                <a:cs typeface="Open Sans" charset="0"/>
              </a:rPr>
              <a:t>molecular</a:t>
            </a:r>
            <a:r>
              <a:rPr lang="nl-NL" altLang="en-US" sz="2000" dirty="0">
                <a:solidFill>
                  <a:srgbClr val="574A42"/>
                </a:solidFill>
                <a:latin typeface="Open Sans" charset="0"/>
                <a:ea typeface="Open Sans" charset="0"/>
                <a:cs typeface="Open Sans" charset="0"/>
              </a:rPr>
              <a:t>) systems</a:t>
            </a:r>
          </a:p>
          <a:p>
            <a:r>
              <a:rPr lang="nl-NL" altLang="en-US" sz="2000" dirty="0" err="1">
                <a:latin typeface="Open Sans" charset="0"/>
                <a:ea typeface="Open Sans" charset="0"/>
                <a:cs typeface="Open Sans" charset="0"/>
              </a:rPr>
              <a:t>Conserved</a:t>
            </a:r>
            <a:r>
              <a:rPr lang="nl-NL" altLang="en-US" sz="2000" dirty="0">
                <a:latin typeface="Open Sans" charset="0"/>
                <a:ea typeface="Open Sans" charset="0"/>
                <a:cs typeface="Open Sans" charset="0"/>
              </a:rPr>
              <a:t> </a:t>
            </a:r>
            <a:r>
              <a:rPr lang="nl-NL" altLang="en-US" sz="2000" dirty="0" err="1">
                <a:latin typeface="Open Sans" charset="0"/>
                <a:ea typeface="Open Sans" charset="0"/>
                <a:cs typeface="Open Sans" charset="0"/>
              </a:rPr>
              <a:t>molecular</a:t>
            </a:r>
            <a:r>
              <a:rPr lang="nl-NL" altLang="en-US" sz="2000" dirty="0">
                <a:latin typeface="Open Sans" charset="0"/>
                <a:ea typeface="Open Sans" charset="0"/>
                <a:cs typeface="Open Sans" charset="0"/>
              </a:rPr>
              <a:t> </a:t>
            </a:r>
            <a:r>
              <a:rPr lang="nl-NL" altLang="en-US" sz="2000" dirty="0" err="1">
                <a:latin typeface="Open Sans" charset="0"/>
                <a:ea typeface="Open Sans" charset="0"/>
                <a:cs typeface="Open Sans" charset="0"/>
              </a:rPr>
              <a:t>and</a:t>
            </a:r>
            <a:r>
              <a:rPr lang="nl-NL" altLang="en-US" sz="2000" dirty="0">
                <a:latin typeface="Open Sans" charset="0"/>
                <a:ea typeface="Open Sans" charset="0"/>
                <a:cs typeface="Open Sans" charset="0"/>
              </a:rPr>
              <a:t> </a:t>
            </a:r>
            <a:r>
              <a:rPr lang="nl-NL" altLang="en-US" sz="2000" dirty="0" err="1">
                <a:latin typeface="Open Sans" charset="0"/>
                <a:ea typeface="Open Sans" charset="0"/>
                <a:cs typeface="Open Sans" charset="0"/>
              </a:rPr>
              <a:t>cellular</a:t>
            </a:r>
            <a:r>
              <a:rPr lang="nl-NL" altLang="en-US" sz="2000" dirty="0">
                <a:latin typeface="Open Sans" charset="0"/>
                <a:ea typeface="Open Sans" charset="0"/>
                <a:cs typeface="Open Sans" charset="0"/>
              </a:rPr>
              <a:t> </a:t>
            </a:r>
            <a:r>
              <a:rPr lang="nl-NL" altLang="en-US" sz="2000" dirty="0" err="1">
                <a:latin typeface="Open Sans" charset="0"/>
                <a:ea typeface="Open Sans" charset="0"/>
                <a:cs typeface="Open Sans" charset="0"/>
              </a:rPr>
              <a:t>pathways</a:t>
            </a:r>
            <a:r>
              <a:rPr lang="nl-NL" altLang="en-US" sz="2000" dirty="0">
                <a:latin typeface="Open Sans" charset="0"/>
                <a:ea typeface="Open Sans" charset="0"/>
                <a:cs typeface="Open Sans" charset="0"/>
              </a:rPr>
              <a:t> </a:t>
            </a:r>
            <a:endParaRPr lang="nl-NL" altLang="en-US" sz="2000" dirty="0">
              <a:solidFill>
                <a:srgbClr val="574A42"/>
              </a:solidFill>
              <a:latin typeface="Open Sans" charset="0"/>
              <a:ea typeface="Open Sans" charset="0"/>
              <a:cs typeface="Open Sans" charset="0"/>
            </a:endParaRPr>
          </a:p>
          <a:p>
            <a:r>
              <a:rPr lang="nl-NL" altLang="en-US" sz="2000" dirty="0">
                <a:solidFill>
                  <a:srgbClr val="574A42"/>
                </a:solidFill>
                <a:latin typeface="Open Sans" charset="0"/>
                <a:ea typeface="Open Sans" charset="0"/>
                <a:cs typeface="Open Sans" charset="0"/>
              </a:rPr>
              <a:t>Huge </a:t>
            </a:r>
            <a:r>
              <a:rPr lang="nl-NL" altLang="en-US" sz="2000" dirty="0" err="1">
                <a:solidFill>
                  <a:srgbClr val="574A42"/>
                </a:solidFill>
                <a:latin typeface="Open Sans" charset="0"/>
                <a:ea typeface="Open Sans" charset="0"/>
                <a:cs typeface="Open Sans" charset="0"/>
              </a:rPr>
              <a:t>amount</a:t>
            </a:r>
            <a:r>
              <a:rPr lang="nl-NL" altLang="en-US" sz="2000" dirty="0">
                <a:solidFill>
                  <a:srgbClr val="574A42"/>
                </a:solidFill>
                <a:latin typeface="Open Sans" charset="0"/>
                <a:ea typeface="Open Sans" charset="0"/>
                <a:cs typeface="Open Sans" charset="0"/>
              </a:rPr>
              <a:t> of </a:t>
            </a:r>
            <a:r>
              <a:rPr lang="nl-NL" altLang="en-US" sz="2000" dirty="0" err="1">
                <a:solidFill>
                  <a:srgbClr val="574A42"/>
                </a:solidFill>
                <a:latin typeface="Open Sans" charset="0"/>
                <a:ea typeface="Open Sans" charset="0"/>
                <a:cs typeface="Open Sans" charset="0"/>
              </a:rPr>
              <a:t>available</a:t>
            </a:r>
            <a:r>
              <a:rPr lang="nl-NL" altLang="en-US" sz="2000" dirty="0">
                <a:solidFill>
                  <a:srgbClr val="574A42"/>
                </a:solidFill>
                <a:latin typeface="Open Sans" charset="0"/>
                <a:ea typeface="Open Sans" charset="0"/>
                <a:cs typeface="Open Sans" charset="0"/>
              </a:rPr>
              <a:t> tools/</a:t>
            </a:r>
            <a:r>
              <a:rPr lang="nl-NL" altLang="en-US" sz="2000" dirty="0" err="1">
                <a:solidFill>
                  <a:srgbClr val="574A42"/>
                </a:solidFill>
                <a:latin typeface="Open Sans" charset="0"/>
                <a:ea typeface="Open Sans" charset="0"/>
                <a:cs typeface="Open Sans" charset="0"/>
              </a:rPr>
              <a:t>technologies</a:t>
            </a:r>
            <a:endParaRPr lang="nl-NL" altLang="en-US" sz="2000" dirty="0">
              <a:solidFill>
                <a:srgbClr val="574A42"/>
              </a:solidFill>
              <a:latin typeface="Open Sans" charset="0"/>
              <a:ea typeface="Open Sans" charset="0"/>
              <a:cs typeface="Open Sans" charset="0"/>
            </a:endParaRPr>
          </a:p>
          <a:p>
            <a:r>
              <a:rPr lang="nl-NL" altLang="en-US" sz="2000" dirty="0">
                <a:solidFill>
                  <a:srgbClr val="574A42"/>
                </a:solidFill>
                <a:latin typeface="Open Sans" charset="0"/>
                <a:ea typeface="Open Sans" charset="0"/>
                <a:cs typeface="Open Sans" charset="0"/>
              </a:rPr>
              <a:t>High </a:t>
            </a:r>
            <a:r>
              <a:rPr lang="nl-NL" altLang="en-US" sz="2000" dirty="0" err="1">
                <a:solidFill>
                  <a:srgbClr val="574A42"/>
                </a:solidFill>
                <a:latin typeface="Open Sans" charset="0"/>
                <a:ea typeface="Open Sans" charset="0"/>
                <a:cs typeface="Open Sans" charset="0"/>
              </a:rPr>
              <a:t>throughput</a:t>
            </a:r>
            <a:endParaRPr lang="nl-NL" altLang="en-US" sz="2000" dirty="0">
              <a:solidFill>
                <a:srgbClr val="574A42"/>
              </a:solidFill>
              <a:latin typeface="Open Sans" charset="0"/>
              <a:ea typeface="Open Sans" charset="0"/>
              <a:cs typeface="Open Sans" charset="0"/>
            </a:endParaRPr>
          </a:p>
          <a:p>
            <a:r>
              <a:rPr lang="nl-NL" altLang="en-US" sz="2000" dirty="0" err="1">
                <a:solidFill>
                  <a:srgbClr val="574A42"/>
                </a:solidFill>
                <a:latin typeface="Open Sans" charset="0"/>
                <a:ea typeface="Open Sans" charset="0"/>
                <a:cs typeface="Open Sans" charset="0"/>
              </a:rPr>
              <a:t>Lower</a:t>
            </a:r>
            <a:r>
              <a:rPr lang="nl-NL" altLang="en-US" sz="2000" dirty="0">
                <a:solidFill>
                  <a:srgbClr val="574A42"/>
                </a:solidFill>
                <a:latin typeface="Open Sans" charset="0"/>
                <a:ea typeface="Open Sans" charset="0"/>
                <a:cs typeface="Open Sans" charset="0"/>
              </a:rPr>
              <a:t> </a:t>
            </a:r>
            <a:r>
              <a:rPr lang="nl-NL" altLang="en-US" sz="2000" dirty="0" err="1">
                <a:solidFill>
                  <a:srgbClr val="574A42"/>
                </a:solidFill>
                <a:latin typeface="Open Sans" charset="0"/>
                <a:ea typeface="Open Sans" charset="0"/>
                <a:cs typeface="Open Sans" charset="0"/>
              </a:rPr>
              <a:t>cost</a:t>
            </a:r>
            <a:endParaRPr lang="nl-NL" altLang="en-US" sz="2000" dirty="0">
              <a:solidFill>
                <a:srgbClr val="574A42"/>
              </a:solidFill>
              <a:latin typeface="Open Sans" charset="0"/>
              <a:ea typeface="Open Sans" charset="0"/>
              <a:cs typeface="Open Sans" charset="0"/>
            </a:endParaRPr>
          </a:p>
          <a:p>
            <a:r>
              <a:rPr lang="nl-NL" altLang="en-US" sz="2000" dirty="0">
                <a:solidFill>
                  <a:srgbClr val="574A42"/>
                </a:solidFill>
                <a:latin typeface="Open Sans" charset="0"/>
                <a:ea typeface="Open Sans" charset="0"/>
                <a:cs typeface="Open Sans" charset="0"/>
              </a:rPr>
              <a:t>Rapid </a:t>
            </a:r>
            <a:r>
              <a:rPr lang="nl-NL" altLang="en-US" sz="2000" dirty="0" err="1">
                <a:solidFill>
                  <a:srgbClr val="574A42"/>
                </a:solidFill>
                <a:latin typeface="Open Sans" charset="0"/>
                <a:ea typeface="Open Sans" charset="0"/>
                <a:cs typeface="Open Sans" charset="0"/>
              </a:rPr>
              <a:t>generation</a:t>
            </a:r>
            <a:r>
              <a:rPr lang="nl-NL" altLang="en-US" sz="2000" dirty="0">
                <a:solidFill>
                  <a:srgbClr val="574A42"/>
                </a:solidFill>
                <a:latin typeface="Open Sans" charset="0"/>
                <a:ea typeface="Open Sans" charset="0"/>
                <a:cs typeface="Open Sans" charset="0"/>
              </a:rPr>
              <a:t> time</a:t>
            </a:r>
          </a:p>
        </p:txBody>
      </p:sp>
      <p:sp>
        <p:nvSpPr>
          <p:cNvPr id="21508" name="Tijdelijke aanduiding voor tekst 4"/>
          <p:cNvSpPr>
            <a:spLocks noGrp="1"/>
          </p:cNvSpPr>
          <p:nvPr>
            <p:ph type="body" sz="quarter" idx="3"/>
          </p:nvPr>
        </p:nvSpPr>
        <p:spPr>
          <a:xfrm>
            <a:off x="6654800" y="1913958"/>
            <a:ext cx="3422650" cy="498475"/>
          </a:xfrm>
        </p:spPr>
        <p:txBody>
          <a:bodyPr/>
          <a:lstStyle/>
          <a:p>
            <a:r>
              <a:rPr lang="nl-NL" altLang="en-US" err="1">
                <a:solidFill>
                  <a:srgbClr val="574A42"/>
                </a:solidFill>
                <a:latin typeface="Open Sans" charset="0"/>
                <a:ea typeface="Open Sans" charset="0"/>
                <a:cs typeface="Open Sans" charset="0"/>
              </a:rPr>
              <a:t>Challenges</a:t>
            </a:r>
            <a:endParaRPr lang="nl-NL" altLang="en-US">
              <a:solidFill>
                <a:srgbClr val="574A42"/>
              </a:solidFill>
              <a:latin typeface="Open Sans" charset="0"/>
              <a:ea typeface="Open Sans" charset="0"/>
              <a:cs typeface="Open Sans" charset="0"/>
            </a:endParaRPr>
          </a:p>
        </p:txBody>
      </p:sp>
      <p:sp>
        <p:nvSpPr>
          <p:cNvPr id="21509" name="Tijdelijke aanduiding voor inhoud 5"/>
          <p:cNvSpPr>
            <a:spLocks noGrp="1"/>
          </p:cNvSpPr>
          <p:nvPr>
            <p:ph sz="quarter" idx="4"/>
          </p:nvPr>
        </p:nvSpPr>
        <p:spPr>
          <a:xfrm>
            <a:off x="6699250" y="2453709"/>
            <a:ext cx="4159250" cy="3157537"/>
          </a:xfrm>
        </p:spPr>
        <p:txBody>
          <a:bodyPr/>
          <a:lstStyle/>
          <a:p>
            <a:r>
              <a:rPr lang="nl-NL" altLang="en-US" sz="2000" dirty="0" err="1">
                <a:latin typeface="Open Sans" charset="0"/>
                <a:ea typeface="Open Sans" charset="0"/>
                <a:cs typeface="Open Sans" charset="0"/>
              </a:rPr>
              <a:t>Fu</a:t>
            </a:r>
            <a:r>
              <a:rPr lang="nl-NL" altLang="en-US" sz="2000" dirty="0" err="1">
                <a:solidFill>
                  <a:srgbClr val="574A42"/>
                </a:solidFill>
                <a:latin typeface="Open Sans" charset="0"/>
                <a:ea typeface="Open Sans" charset="0"/>
                <a:cs typeface="Open Sans" charset="0"/>
              </a:rPr>
              <a:t>rther</a:t>
            </a:r>
            <a:r>
              <a:rPr lang="nl-NL" altLang="en-US" sz="2000" dirty="0">
                <a:solidFill>
                  <a:srgbClr val="574A42"/>
                </a:solidFill>
                <a:latin typeface="Open Sans" charset="0"/>
                <a:ea typeface="Open Sans" charset="0"/>
                <a:cs typeface="Open Sans" charset="0"/>
              </a:rPr>
              <a:t> </a:t>
            </a:r>
            <a:r>
              <a:rPr lang="nl-NL" altLang="en-US" sz="2000" dirty="0" err="1">
                <a:solidFill>
                  <a:srgbClr val="574A42"/>
                </a:solidFill>
                <a:latin typeface="Open Sans" charset="0"/>
                <a:ea typeface="Open Sans" charset="0"/>
                <a:cs typeface="Open Sans" charset="0"/>
              </a:rPr>
              <a:t>requirements</a:t>
            </a:r>
            <a:r>
              <a:rPr lang="nl-NL" altLang="en-US" sz="2000" dirty="0">
                <a:solidFill>
                  <a:srgbClr val="574A42"/>
                </a:solidFill>
                <a:latin typeface="Open Sans" charset="0"/>
                <a:ea typeface="Open Sans" charset="0"/>
                <a:cs typeface="Open Sans" charset="0"/>
              </a:rPr>
              <a:t> </a:t>
            </a:r>
            <a:r>
              <a:rPr lang="nl-NL" altLang="en-US" sz="2000" dirty="0" err="1">
                <a:solidFill>
                  <a:srgbClr val="574A42"/>
                </a:solidFill>
                <a:latin typeface="Open Sans" charset="0"/>
                <a:ea typeface="Open Sans" charset="0"/>
                <a:cs typeface="Open Sans" charset="0"/>
              </a:rPr>
              <a:t>for</a:t>
            </a:r>
            <a:r>
              <a:rPr lang="nl-NL" altLang="en-US" sz="2000" dirty="0">
                <a:solidFill>
                  <a:srgbClr val="574A42"/>
                </a:solidFill>
                <a:latin typeface="Open Sans" charset="0"/>
                <a:ea typeface="Open Sans" charset="0"/>
                <a:cs typeface="Open Sans" charset="0"/>
              </a:rPr>
              <a:t> </a:t>
            </a:r>
            <a:r>
              <a:rPr lang="nl-NL" altLang="en-US" sz="2000" dirty="0" err="1">
                <a:solidFill>
                  <a:srgbClr val="574A42"/>
                </a:solidFill>
                <a:latin typeface="Open Sans" charset="0"/>
                <a:ea typeface="Open Sans" charset="0"/>
                <a:cs typeface="Open Sans" charset="0"/>
              </a:rPr>
              <a:t>validation</a:t>
            </a:r>
            <a:r>
              <a:rPr lang="nl-NL" altLang="en-US" sz="2000" dirty="0">
                <a:solidFill>
                  <a:srgbClr val="574A42"/>
                </a:solidFill>
                <a:latin typeface="Open Sans" charset="0"/>
                <a:ea typeface="Open Sans" charset="0"/>
                <a:cs typeface="Open Sans" charset="0"/>
              </a:rPr>
              <a:t> </a:t>
            </a:r>
            <a:r>
              <a:rPr lang="nl-NL" altLang="en-US" sz="2000" dirty="0" err="1">
                <a:solidFill>
                  <a:srgbClr val="574A42"/>
                </a:solidFill>
                <a:latin typeface="Open Sans" charset="0"/>
                <a:ea typeface="Open Sans" charset="0"/>
                <a:cs typeface="Open Sans" charset="0"/>
              </a:rPr>
              <a:t>and</a:t>
            </a:r>
            <a:r>
              <a:rPr lang="nl-NL" altLang="en-US" sz="2000" dirty="0">
                <a:solidFill>
                  <a:srgbClr val="574A42"/>
                </a:solidFill>
                <a:latin typeface="Open Sans" charset="0"/>
                <a:ea typeface="Open Sans" charset="0"/>
                <a:cs typeface="Open Sans" charset="0"/>
              </a:rPr>
              <a:t> </a:t>
            </a:r>
            <a:r>
              <a:rPr lang="nl-NL" altLang="en-US" sz="2000" dirty="0" err="1">
                <a:solidFill>
                  <a:srgbClr val="574A42"/>
                </a:solidFill>
                <a:latin typeface="Open Sans" charset="0"/>
                <a:ea typeface="Open Sans" charset="0"/>
                <a:cs typeface="Open Sans" charset="0"/>
              </a:rPr>
              <a:t>determination</a:t>
            </a:r>
            <a:r>
              <a:rPr lang="nl-NL" altLang="en-US" sz="2000" dirty="0">
                <a:solidFill>
                  <a:srgbClr val="574A42"/>
                </a:solidFill>
                <a:latin typeface="Open Sans" charset="0"/>
                <a:ea typeface="Open Sans" charset="0"/>
                <a:cs typeface="Open Sans" charset="0"/>
              </a:rPr>
              <a:t> of </a:t>
            </a:r>
            <a:r>
              <a:rPr lang="nl-NL" altLang="en-US" sz="2000" dirty="0" err="1">
                <a:solidFill>
                  <a:srgbClr val="574A42"/>
                </a:solidFill>
                <a:latin typeface="Open Sans" charset="0"/>
                <a:ea typeface="Open Sans" charset="0"/>
                <a:cs typeface="Open Sans" charset="0"/>
              </a:rPr>
              <a:t>applicability</a:t>
            </a:r>
            <a:r>
              <a:rPr lang="nl-NL" altLang="en-US" sz="2000" dirty="0">
                <a:solidFill>
                  <a:srgbClr val="574A42"/>
                </a:solidFill>
                <a:latin typeface="Open Sans" charset="0"/>
                <a:ea typeface="Open Sans" charset="0"/>
                <a:cs typeface="Open Sans" charset="0"/>
              </a:rPr>
              <a:t> domain</a:t>
            </a:r>
          </a:p>
          <a:p>
            <a:r>
              <a:rPr lang="nl-NL" altLang="en-US" sz="2000" dirty="0" err="1">
                <a:solidFill>
                  <a:srgbClr val="574A42"/>
                </a:solidFill>
                <a:latin typeface="Open Sans" charset="0"/>
                <a:ea typeface="Open Sans" charset="0"/>
                <a:cs typeface="Open Sans" charset="0"/>
              </a:rPr>
              <a:t>Not</a:t>
            </a:r>
            <a:r>
              <a:rPr lang="nl-NL" altLang="en-US" sz="2000" dirty="0">
                <a:solidFill>
                  <a:srgbClr val="574A42"/>
                </a:solidFill>
                <a:latin typeface="Open Sans" charset="0"/>
                <a:ea typeface="Open Sans" charset="0"/>
                <a:cs typeface="Open Sans" charset="0"/>
              </a:rPr>
              <a:t> </a:t>
            </a:r>
            <a:r>
              <a:rPr lang="nl-NL" altLang="en-US" sz="2000" dirty="0" err="1">
                <a:solidFill>
                  <a:srgbClr val="574A42"/>
                </a:solidFill>
                <a:latin typeface="Open Sans" charset="0"/>
                <a:ea typeface="Open Sans" charset="0"/>
                <a:cs typeface="Open Sans" charset="0"/>
              </a:rPr>
              <a:t>yet</a:t>
            </a:r>
            <a:r>
              <a:rPr lang="nl-NL" altLang="en-US" sz="2000" dirty="0">
                <a:solidFill>
                  <a:srgbClr val="574A42"/>
                </a:solidFill>
                <a:latin typeface="Open Sans" charset="0"/>
                <a:ea typeface="Open Sans" charset="0"/>
                <a:cs typeface="Open Sans" charset="0"/>
              </a:rPr>
              <a:t> </a:t>
            </a:r>
            <a:r>
              <a:rPr lang="nl-NL" altLang="en-US" sz="2000" dirty="0" err="1">
                <a:solidFill>
                  <a:srgbClr val="574A42"/>
                </a:solidFill>
                <a:latin typeface="Open Sans" charset="0"/>
                <a:ea typeface="Open Sans" charset="0"/>
                <a:cs typeface="Open Sans" charset="0"/>
              </a:rPr>
              <a:t>accepted</a:t>
            </a:r>
            <a:r>
              <a:rPr lang="nl-NL" altLang="en-US" sz="2000" dirty="0">
                <a:solidFill>
                  <a:srgbClr val="574A42"/>
                </a:solidFill>
                <a:latin typeface="Open Sans" charset="0"/>
                <a:ea typeface="Open Sans" charset="0"/>
                <a:cs typeface="Open Sans" charset="0"/>
              </a:rPr>
              <a:t> </a:t>
            </a:r>
            <a:r>
              <a:rPr lang="nl-NL" altLang="en-US" sz="2000" dirty="0" err="1">
                <a:solidFill>
                  <a:srgbClr val="574A42"/>
                </a:solidFill>
                <a:latin typeface="Open Sans" charset="0"/>
                <a:ea typeface="Open Sans" charset="0"/>
                <a:cs typeface="Open Sans" charset="0"/>
              </a:rPr>
              <a:t>by</a:t>
            </a:r>
            <a:r>
              <a:rPr lang="nl-NL" altLang="en-US" sz="2000" dirty="0">
                <a:solidFill>
                  <a:srgbClr val="574A42"/>
                </a:solidFill>
                <a:latin typeface="Open Sans" charset="0"/>
                <a:ea typeface="Open Sans" charset="0"/>
                <a:cs typeface="Open Sans" charset="0"/>
              </a:rPr>
              <a:t> regulators</a:t>
            </a:r>
          </a:p>
          <a:p>
            <a:endParaRPr lang="nl-NL" altLang="en-US" sz="2000" dirty="0">
              <a:latin typeface="Open Sans" charset="0"/>
              <a:ea typeface="Open Sans" charset="0"/>
              <a:cs typeface="Open Sans" charset="0"/>
            </a:endParaRPr>
          </a:p>
          <a:p>
            <a:endParaRPr lang="nl-NL" altLang="en-US" sz="2000" dirty="0">
              <a:latin typeface="Open Sans" charset="0"/>
              <a:ea typeface="Open Sans" charset="0"/>
              <a:cs typeface="Open Sans" charset="0"/>
            </a:endParaRPr>
          </a:p>
        </p:txBody>
      </p:sp>
      <p:sp>
        <p:nvSpPr>
          <p:cNvPr id="7" name="TextBox 6"/>
          <p:cNvSpPr txBox="1"/>
          <p:nvPr/>
        </p:nvSpPr>
        <p:spPr>
          <a:xfrm>
            <a:off x="527673" y="277496"/>
            <a:ext cx="11136654" cy="107721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lang="nl-NL" sz="3200" b="1" i="1" dirty="0">
                <a:solidFill>
                  <a:srgbClr val="97BF0D"/>
                </a:solidFill>
                <a:latin typeface="Open Sans" charset="0"/>
                <a:ea typeface="Open Sans" charset="0"/>
                <a:cs typeface="Open Sans" charset="0"/>
                <a:sym typeface="Calibri"/>
              </a:rPr>
              <a:t>in vivo </a:t>
            </a:r>
            <a:r>
              <a:rPr lang="nl-NL" sz="3200" b="1" dirty="0">
                <a:solidFill>
                  <a:srgbClr val="97BF0D"/>
                </a:solidFill>
                <a:latin typeface="Open Sans" charset="0"/>
                <a:ea typeface="Open Sans" charset="0"/>
                <a:cs typeface="Open Sans" charset="0"/>
                <a:sym typeface="Calibri"/>
              </a:rPr>
              <a:t>test </a:t>
            </a:r>
            <a:r>
              <a:rPr lang="nl-NL" sz="3200" b="1" dirty="0" err="1">
                <a:solidFill>
                  <a:srgbClr val="97BF0D"/>
                </a:solidFill>
                <a:latin typeface="Open Sans" charset="0"/>
                <a:ea typeface="Open Sans" charset="0"/>
                <a:cs typeface="Open Sans" charset="0"/>
                <a:sym typeface="Calibri"/>
              </a:rPr>
              <a:t>animal</a:t>
            </a:r>
            <a:r>
              <a:rPr lang="nl-NL" sz="3200" b="1" dirty="0">
                <a:solidFill>
                  <a:srgbClr val="97BF0D"/>
                </a:solidFill>
                <a:latin typeface="Open Sans" charset="0"/>
                <a:ea typeface="Open Sans" charset="0"/>
                <a:cs typeface="Open Sans" charset="0"/>
                <a:sym typeface="Calibri"/>
              </a:rPr>
              <a:t>-free systems as </a:t>
            </a:r>
            <a:r>
              <a:rPr lang="nl-NL" sz="3200" b="1" dirty="0" err="1">
                <a:solidFill>
                  <a:srgbClr val="97BF0D"/>
                </a:solidFill>
                <a:latin typeface="Open Sans" charset="0"/>
                <a:ea typeface="Open Sans" charset="0"/>
                <a:cs typeface="Open Sans" charset="0"/>
                <a:sym typeface="Calibri"/>
              </a:rPr>
              <a:t>promising</a:t>
            </a:r>
            <a:r>
              <a:rPr lang="nl-NL" sz="3200" b="1" dirty="0">
                <a:solidFill>
                  <a:srgbClr val="97BF0D"/>
                </a:solidFill>
                <a:latin typeface="Open Sans" charset="0"/>
                <a:ea typeface="Open Sans" charset="0"/>
                <a:cs typeface="Open Sans" charset="0"/>
                <a:sym typeface="Calibri"/>
              </a:rPr>
              <a:t> tools for compound-</a:t>
            </a:r>
            <a:r>
              <a:rPr lang="nl-NL" sz="3200" b="1" dirty="0" err="1">
                <a:solidFill>
                  <a:srgbClr val="97BF0D"/>
                </a:solidFill>
                <a:latin typeface="Open Sans" charset="0"/>
                <a:ea typeface="Open Sans" charset="0"/>
                <a:cs typeface="Open Sans" charset="0"/>
                <a:sym typeface="Calibri"/>
              </a:rPr>
              <a:t>induced</a:t>
            </a:r>
            <a:r>
              <a:rPr lang="nl-NL" sz="3200" b="1" dirty="0">
                <a:solidFill>
                  <a:srgbClr val="97BF0D"/>
                </a:solidFill>
                <a:latin typeface="Open Sans" charset="0"/>
                <a:ea typeface="Open Sans" charset="0"/>
                <a:cs typeface="Open Sans" charset="0"/>
                <a:sym typeface="Calibri"/>
              </a:rPr>
              <a:t> </a:t>
            </a:r>
            <a:r>
              <a:rPr lang="nl-NL" sz="3200" b="1" dirty="0" err="1">
                <a:solidFill>
                  <a:srgbClr val="97BF0D"/>
                </a:solidFill>
                <a:latin typeface="Open Sans" charset="0"/>
                <a:ea typeface="Open Sans" charset="0"/>
                <a:cs typeface="Open Sans" charset="0"/>
                <a:sym typeface="Calibri"/>
              </a:rPr>
              <a:t>effects</a:t>
            </a:r>
            <a:endParaRPr kumimoji="0" lang="nl-NL" sz="3200" b="1" i="0" u="none" strike="noStrike" cap="none" spc="0" normalizeH="0" baseline="0" dirty="0">
              <a:ln>
                <a:noFill/>
              </a:ln>
              <a:solidFill>
                <a:srgbClr val="97BF0D"/>
              </a:solidFill>
              <a:effectLst/>
              <a:uFillTx/>
              <a:latin typeface="Open Sans" charset="0"/>
              <a:ea typeface="Open Sans" charset="0"/>
              <a:cs typeface="Open Sans" charset="0"/>
              <a:sym typeface="Calibri"/>
            </a:endParaRPr>
          </a:p>
        </p:txBody>
      </p:sp>
    </p:spTree>
    <p:extLst>
      <p:ext uri="{BB962C8B-B14F-4D97-AF65-F5344CB8AC3E}">
        <p14:creationId xmlns:p14="http://schemas.microsoft.com/office/powerpoint/2010/main" val="1708231775"/>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extBox 9"/>
          <p:cNvSpPr txBox="1">
            <a:spLocks noChangeArrowheads="1"/>
          </p:cNvSpPr>
          <p:nvPr/>
        </p:nvSpPr>
        <p:spPr bwMode="auto">
          <a:xfrm>
            <a:off x="660754" y="299604"/>
            <a:ext cx="10983559" cy="1077218"/>
          </a:xfrm>
          <a:prstGeom prst="rect">
            <a:avLst/>
          </a:prstGeom>
          <a:noFill/>
          <a:ln>
            <a:noFill/>
          </a:ln>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3200" b="1" i="1" dirty="0">
                <a:solidFill>
                  <a:srgbClr val="97BF0D"/>
                </a:solidFill>
                <a:latin typeface="Open Sans" panose="020B0606030504020204" pitchFamily="34" charset="0"/>
                <a:ea typeface="Open Sans" panose="020B0606030504020204" pitchFamily="34" charset="0"/>
                <a:cs typeface="Open Sans" panose="020B0606030504020204" pitchFamily="34" charset="0"/>
              </a:rPr>
              <a:t>D. </a:t>
            </a:r>
            <a:r>
              <a:rPr lang="en-US" sz="3200" b="1" i="1" dirty="0" err="1">
                <a:solidFill>
                  <a:srgbClr val="97BF0D"/>
                </a:solidFill>
                <a:latin typeface="Open Sans" panose="020B0606030504020204" pitchFamily="34" charset="0"/>
                <a:ea typeface="Open Sans" panose="020B0606030504020204" pitchFamily="34" charset="0"/>
                <a:cs typeface="Open Sans" panose="020B0606030504020204" pitchFamily="34" charset="0"/>
              </a:rPr>
              <a:t>discoideum</a:t>
            </a:r>
            <a:r>
              <a:rPr lang="en-US" sz="3200" b="1" i="1" dirty="0">
                <a:solidFill>
                  <a:srgbClr val="97BF0D"/>
                </a:solidFill>
                <a:latin typeface="Open Sans" panose="020B0606030504020204" pitchFamily="34" charset="0"/>
                <a:ea typeface="Open Sans" panose="020B0606030504020204" pitchFamily="34" charset="0"/>
                <a:cs typeface="Open Sans" panose="020B0606030504020204" pitchFamily="34" charset="0"/>
              </a:rPr>
              <a:t>, C. elegans </a:t>
            </a:r>
            <a:r>
              <a:rPr lang="en-US" sz="3200" b="1" dirty="0">
                <a:solidFill>
                  <a:srgbClr val="97BF0D"/>
                </a:solidFill>
                <a:latin typeface="Open Sans" panose="020B0606030504020204" pitchFamily="34" charset="0"/>
                <a:ea typeface="Open Sans" panose="020B0606030504020204" pitchFamily="34" charset="0"/>
                <a:cs typeface="Open Sans" panose="020B0606030504020204" pitchFamily="34" charset="0"/>
              </a:rPr>
              <a:t>and zebrafish</a:t>
            </a:r>
            <a:r>
              <a:rPr lang="en-US" sz="3200" b="1" i="1" dirty="0">
                <a:solidFill>
                  <a:srgbClr val="97BF0D"/>
                </a:solidFill>
                <a:latin typeface="Open Sans" panose="020B0606030504020204" pitchFamily="34" charset="0"/>
                <a:ea typeface="Open Sans" panose="020B0606030504020204" pitchFamily="34" charset="0"/>
                <a:cs typeface="Open Sans" panose="020B0606030504020204" pitchFamily="34" charset="0"/>
              </a:rPr>
              <a:t> </a:t>
            </a:r>
            <a:r>
              <a:rPr lang="en-US" sz="3200" b="1" dirty="0">
                <a:solidFill>
                  <a:srgbClr val="97BF0D"/>
                </a:solidFill>
                <a:latin typeface="Open Sans" panose="020B0606030504020204" pitchFamily="34" charset="0"/>
                <a:ea typeface="Open Sans" panose="020B0606030504020204" pitchFamily="34" charset="0"/>
                <a:cs typeface="Open Sans" panose="020B0606030504020204" pitchFamily="34" charset="0"/>
              </a:rPr>
              <a:t>as </a:t>
            </a:r>
          </a:p>
          <a:p>
            <a:pPr algn="ctr" eaLnBrk="1" hangingPunct="1"/>
            <a:r>
              <a:rPr lang="en-US" sz="3200" b="1" dirty="0">
                <a:solidFill>
                  <a:srgbClr val="97BF0D"/>
                </a:solidFill>
                <a:latin typeface="Open Sans" panose="020B0606030504020204" pitchFamily="34" charset="0"/>
                <a:ea typeface="Open Sans" panose="020B0606030504020204" pitchFamily="34" charset="0"/>
                <a:cs typeface="Open Sans" panose="020B0606030504020204" pitchFamily="34" charset="0"/>
              </a:rPr>
              <a:t>New Alternative Methodologies (NAMs)</a:t>
            </a:r>
            <a:endParaRPr lang="nl-NL" sz="3200" b="1" dirty="0">
              <a:solidFill>
                <a:srgbClr val="97BF0D"/>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8674" name="TextBox 10"/>
          <p:cNvSpPr txBox="1">
            <a:spLocks noChangeArrowheads="1"/>
          </p:cNvSpPr>
          <p:nvPr/>
        </p:nvSpPr>
        <p:spPr bwMode="auto">
          <a:xfrm>
            <a:off x="1631951" y="5061416"/>
            <a:ext cx="2879725" cy="277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a:t>You tube: by Tglab</a:t>
            </a:r>
            <a:endParaRPr lang="nl-NL" sz="1200"/>
          </a:p>
        </p:txBody>
      </p:sp>
      <p:sp>
        <p:nvSpPr>
          <p:cNvPr id="28675" name="TextBox 11"/>
          <p:cNvSpPr txBox="1">
            <a:spLocks noChangeArrowheads="1"/>
          </p:cNvSpPr>
          <p:nvPr/>
        </p:nvSpPr>
        <p:spPr bwMode="auto">
          <a:xfrm>
            <a:off x="4511676" y="5050303"/>
            <a:ext cx="2879725"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dirty="0"/>
              <a:t>You tube: tony </a:t>
            </a:r>
            <a:r>
              <a:rPr lang="en-US" sz="1200" dirty="0" err="1"/>
              <a:t>hyman</a:t>
            </a:r>
            <a:r>
              <a:rPr lang="en-US" sz="1200" dirty="0"/>
              <a:t> lab</a:t>
            </a:r>
            <a:endParaRPr lang="nl-NL" sz="1200" dirty="0"/>
          </a:p>
        </p:txBody>
      </p:sp>
      <p:sp>
        <p:nvSpPr>
          <p:cNvPr id="28676" name="TextBox 12"/>
          <p:cNvSpPr txBox="1">
            <a:spLocks noChangeArrowheads="1"/>
          </p:cNvSpPr>
          <p:nvPr/>
        </p:nvSpPr>
        <p:spPr bwMode="auto">
          <a:xfrm>
            <a:off x="7535863" y="5050303"/>
            <a:ext cx="2881312"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a:t>You tube: Karlstrom and Kane</a:t>
            </a:r>
            <a:endParaRPr lang="nl-NL" sz="1200"/>
          </a:p>
        </p:txBody>
      </p:sp>
      <p:sp>
        <p:nvSpPr>
          <p:cNvPr id="28677" name="TextBox 13"/>
          <p:cNvSpPr txBox="1">
            <a:spLocks noChangeArrowheads="1"/>
          </p:cNvSpPr>
          <p:nvPr/>
        </p:nvSpPr>
        <p:spPr bwMode="auto">
          <a:xfrm>
            <a:off x="242888" y="5940947"/>
            <a:ext cx="11949112" cy="954107"/>
          </a:xfrm>
          <a:prstGeom prst="rect">
            <a:avLst/>
          </a:prstGeom>
          <a:solidFill>
            <a:schemeClr val="bg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800" b="1" dirty="0">
                <a:solidFill>
                  <a:srgbClr val="574A42"/>
                </a:solidFill>
              </a:rPr>
              <a:t>What makes these organisms predictable for effects in humans???</a:t>
            </a:r>
          </a:p>
          <a:p>
            <a:pPr algn="ctr" eaLnBrk="1" hangingPunct="1"/>
            <a:endParaRPr lang="nl-NL" sz="2800" b="1" dirty="0">
              <a:solidFill>
                <a:srgbClr val="574A42"/>
              </a:solidFill>
            </a:endParaRPr>
          </a:p>
        </p:txBody>
      </p:sp>
      <p:pic>
        <p:nvPicPr>
          <p:cNvPr id="28679" name="Picture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616201" y="2224554"/>
            <a:ext cx="371475" cy="78898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28680"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535864" y="2424578"/>
            <a:ext cx="1792287" cy="41751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 name="TextBox 1"/>
          <p:cNvSpPr txBox="1"/>
          <p:nvPr/>
        </p:nvSpPr>
        <p:spPr>
          <a:xfrm>
            <a:off x="7707086" y="5339229"/>
            <a:ext cx="1621065" cy="369332"/>
          </a:xfrm>
          <a:prstGeom prst="rect">
            <a:avLst/>
          </a:prstGeom>
          <a:noFill/>
        </p:spPr>
        <p:txBody>
          <a:bodyPr wrap="square" rtlCol="0">
            <a:spAutoFit/>
          </a:bodyPr>
          <a:lstStyle/>
          <a:p>
            <a:r>
              <a:rPr lang="nl-NL" b="1" err="1">
                <a:solidFill>
                  <a:srgbClr val="574A42"/>
                </a:solidFill>
                <a:latin typeface="Open Sans" charset="0"/>
                <a:ea typeface="Open Sans" charset="0"/>
                <a:cs typeface="Open Sans" charset="0"/>
              </a:rPr>
              <a:t>Zebrafish</a:t>
            </a:r>
            <a:endParaRPr lang="nl-NL" b="1">
              <a:solidFill>
                <a:srgbClr val="574A42"/>
              </a:solidFill>
              <a:latin typeface="Open Sans" charset="0"/>
              <a:ea typeface="Open Sans" charset="0"/>
              <a:cs typeface="Open Sans" charset="0"/>
            </a:endParaRPr>
          </a:p>
        </p:txBody>
      </p:sp>
      <p:sp>
        <p:nvSpPr>
          <p:cNvPr id="14" name="TextBox 13"/>
          <p:cNvSpPr txBox="1"/>
          <p:nvPr/>
        </p:nvSpPr>
        <p:spPr>
          <a:xfrm>
            <a:off x="4340226" y="5420054"/>
            <a:ext cx="1621065" cy="369332"/>
          </a:xfrm>
          <a:prstGeom prst="rect">
            <a:avLst/>
          </a:prstGeom>
          <a:noFill/>
        </p:spPr>
        <p:txBody>
          <a:bodyPr wrap="square" rtlCol="0">
            <a:spAutoFit/>
          </a:bodyPr>
          <a:lstStyle/>
          <a:p>
            <a:r>
              <a:rPr lang="nl-NL" b="1" i="1">
                <a:solidFill>
                  <a:srgbClr val="574A42"/>
                </a:solidFill>
                <a:latin typeface="Open Sans" charset="0"/>
                <a:ea typeface="Open Sans" charset="0"/>
                <a:cs typeface="Open Sans" charset="0"/>
              </a:rPr>
              <a:t>C. elegans</a:t>
            </a:r>
          </a:p>
        </p:txBody>
      </p:sp>
      <p:sp>
        <p:nvSpPr>
          <p:cNvPr id="15" name="TextBox 14"/>
          <p:cNvSpPr txBox="1"/>
          <p:nvPr/>
        </p:nvSpPr>
        <p:spPr>
          <a:xfrm>
            <a:off x="1595438" y="5455422"/>
            <a:ext cx="1987517" cy="369332"/>
          </a:xfrm>
          <a:prstGeom prst="rect">
            <a:avLst/>
          </a:prstGeom>
          <a:noFill/>
        </p:spPr>
        <p:txBody>
          <a:bodyPr wrap="square" rtlCol="0">
            <a:spAutoFit/>
          </a:bodyPr>
          <a:lstStyle/>
          <a:p>
            <a:r>
              <a:rPr lang="nl-NL" b="1" i="1">
                <a:solidFill>
                  <a:srgbClr val="574A42"/>
                </a:solidFill>
                <a:latin typeface="Open Sans" charset="0"/>
                <a:ea typeface="Open Sans" charset="0"/>
                <a:cs typeface="Open Sans" charset="0"/>
              </a:rPr>
              <a:t>D. </a:t>
            </a:r>
            <a:r>
              <a:rPr lang="nl-NL" b="1" i="1" err="1">
                <a:solidFill>
                  <a:srgbClr val="574A42"/>
                </a:solidFill>
                <a:latin typeface="Open Sans" charset="0"/>
                <a:ea typeface="Open Sans" charset="0"/>
                <a:cs typeface="Open Sans" charset="0"/>
              </a:rPr>
              <a:t>discoideum</a:t>
            </a:r>
            <a:endParaRPr lang="nl-NL" b="1" i="1">
              <a:solidFill>
                <a:srgbClr val="574A42"/>
              </a:solidFill>
              <a:latin typeface="Open Sans" charset="0"/>
              <a:ea typeface="Open Sans" charset="0"/>
              <a:cs typeface="Open Sans" charset="0"/>
            </a:endParaRPr>
          </a:p>
        </p:txBody>
      </p:sp>
      <p:pic>
        <p:nvPicPr>
          <p:cNvPr id="3" name="Embryonic development of C. elegans.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2"/>
          <a:stretch>
            <a:fillRect/>
          </a:stretch>
        </p:blipFill>
        <p:spPr>
          <a:xfrm>
            <a:off x="4429388" y="3165559"/>
            <a:ext cx="2405225" cy="1803919"/>
          </a:xfrm>
          <a:prstGeom prst="rect">
            <a:avLst/>
          </a:prstGeom>
        </p:spPr>
      </p:pic>
      <p:pic>
        <p:nvPicPr>
          <p:cNvPr id="4" name="Dictyostelium aggregation.mp4">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13"/>
          <a:stretch>
            <a:fillRect/>
          </a:stretch>
        </p:blipFill>
        <p:spPr>
          <a:xfrm>
            <a:off x="1595438" y="3152937"/>
            <a:ext cx="2447024" cy="1827653"/>
          </a:xfrm>
          <a:prstGeom prst="rect">
            <a:avLst/>
          </a:prstGeom>
        </p:spPr>
      </p:pic>
      <p:pic>
        <p:nvPicPr>
          <p:cNvPr id="9" name="Early Zebrafish Development.mp4">
            <a:hlinkClick r:id="" action="ppaction://media"/>
          </p:cNvPr>
          <p:cNvPicPr>
            <a:picLocks noChangeAspect="1"/>
          </p:cNvPicPr>
          <p:nvPr>
            <a:videoFile r:link="rId6"/>
            <p:extLst>
              <p:ext uri="{DAA4B4D4-6D71-4841-9C94-3DE7FCFB9230}">
                <p14:media xmlns:p14="http://schemas.microsoft.com/office/powerpoint/2010/main" r:embed="rId5"/>
              </p:ext>
            </p:extLst>
          </p:nvPr>
        </p:nvPicPr>
        <p:blipFill>
          <a:blip r:embed="rId14"/>
          <a:stretch>
            <a:fillRect/>
          </a:stretch>
        </p:blipFill>
        <p:spPr>
          <a:xfrm>
            <a:off x="7391401" y="3165558"/>
            <a:ext cx="2440930" cy="1830697"/>
          </a:xfrm>
          <a:prstGeom prst="rect">
            <a:avLst/>
          </a:prstGeom>
        </p:spPr>
      </p:pic>
      <p:pic>
        <p:nvPicPr>
          <p:cNvPr id="5" name="wt_crawl_476x338.mov">
            <a:hlinkClick r:id="" action="ppaction://media"/>
            <a:extLst>
              <a:ext uri="{FF2B5EF4-FFF2-40B4-BE49-F238E27FC236}">
                <a16:creationId xmlns:a16="http://schemas.microsoft.com/office/drawing/2014/main" id="{902A35EA-9937-CA4B-9502-AF122585745B}"/>
              </a:ext>
            </a:extLst>
          </p:cNvPr>
          <p:cNvPicPr>
            <a:picLocks noChangeAspect="1"/>
          </p:cNvPicPr>
          <p:nvPr>
            <a:videoFile r:link="rId8"/>
            <p:extLst>
              <p:ext uri="{DAA4B4D4-6D71-4841-9C94-3DE7FCFB9230}">
                <p14:media xmlns:p14="http://schemas.microsoft.com/office/powerpoint/2010/main" r:embed="rId7"/>
              </p:ext>
            </p:extLst>
          </p:nvPr>
        </p:nvPicPr>
        <p:blipFill>
          <a:blip r:embed="rId15"/>
          <a:stretch>
            <a:fillRect/>
          </a:stretch>
        </p:blipFill>
        <p:spPr>
          <a:xfrm>
            <a:off x="4429388" y="1376822"/>
            <a:ext cx="2405225" cy="1707912"/>
          </a:xfrm>
          <a:prstGeom prst="rect">
            <a:avLst/>
          </a:prstGeom>
        </p:spPr>
      </p:pic>
    </p:spTree>
    <p:extLst>
      <p:ext uri="{BB962C8B-B14F-4D97-AF65-F5344CB8AC3E}">
        <p14:creationId xmlns:p14="http://schemas.microsoft.com/office/powerpoint/2010/main" val="11937743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33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mute="1">
                <p:cTn id="12" fill="hold" display="0">
                  <p:stCondLst>
                    <p:cond delay="indefinite"/>
                  </p:stCondLst>
                </p:cTn>
                <p:tgtEl>
                  <p:spTgt spid="3"/>
                </p:tgtEl>
              </p:cMediaNode>
            </p:video>
            <p:seq concurrent="1" nextAc="seek">
              <p:cTn id="13" restart="whenNotActive" fill="hold" evtFilter="cancelBubble" nodeType="interactiveSeq">
                <p:stCondLst>
                  <p:cond evt="onClick" delay="0">
                    <p:tgtEl>
                      <p:spTgt spid="4"/>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4"/>
                                        </p:tgtEl>
                                      </p:cBhvr>
                                    </p:cmd>
                                  </p:childTnLst>
                                </p:cTn>
                              </p:par>
                            </p:childTnLst>
                          </p:cTn>
                        </p:par>
                      </p:childTnLst>
                    </p:cTn>
                  </p:par>
                </p:childTnLst>
              </p:cTn>
              <p:nextCondLst>
                <p:cond evt="onClick" delay="0">
                  <p:tgtEl>
                    <p:spTgt spid="4"/>
                  </p:tgtEl>
                </p:cond>
              </p:nextCondLst>
            </p:seq>
            <p:video>
              <p:cMediaNode vol="80000" mute="1">
                <p:cTn id="18" fill="hold" display="0">
                  <p:stCondLst>
                    <p:cond delay="indefinite"/>
                  </p:stCondLst>
                </p:cTn>
                <p:tgtEl>
                  <p:spTgt spid="4"/>
                </p:tgtEl>
              </p:cMediaNode>
            </p:video>
            <p:seq concurrent="1" nextAc="seek">
              <p:cTn id="19" restart="whenNotActive" fill="hold" evtFilter="cancelBubble" nodeType="interactiveSeq">
                <p:stCondLst>
                  <p:cond evt="onClick" delay="0">
                    <p:tgtEl>
                      <p:spTgt spid="9"/>
                    </p:tgtEl>
                  </p:cond>
                </p:stCondLst>
                <p:endSync evt="end" delay="0">
                  <p:rtn val="all"/>
                </p:endSync>
                <p:childTnLst>
                  <p:par>
                    <p:cTn id="20" fill="hold">
                      <p:stCondLst>
                        <p:cond delay="0"/>
                      </p:stCondLst>
                      <p:childTnLst>
                        <p:par>
                          <p:cTn id="21" fill="hold">
                            <p:stCondLst>
                              <p:cond delay="0"/>
                            </p:stCondLst>
                            <p:childTnLst>
                              <p:par>
                                <p:cTn id="22" presetID="2" presetClass="mediacall" presetSubtype="0" fill="hold" nodeType="clickEffect">
                                  <p:stCondLst>
                                    <p:cond delay="0"/>
                                  </p:stCondLst>
                                  <p:childTnLst>
                                    <p:cmd type="call" cmd="togglePause">
                                      <p:cBhvr>
                                        <p:cTn id="23" dur="1" fill="hold"/>
                                        <p:tgtEl>
                                          <p:spTgt spid="9"/>
                                        </p:tgtEl>
                                      </p:cBhvr>
                                    </p:cmd>
                                  </p:childTnLst>
                                </p:cTn>
                              </p:par>
                            </p:childTnLst>
                          </p:cTn>
                        </p:par>
                      </p:childTnLst>
                    </p:cTn>
                  </p:par>
                </p:childTnLst>
              </p:cTn>
              <p:nextCondLst>
                <p:cond evt="onClick" delay="0">
                  <p:tgtEl>
                    <p:spTgt spid="9"/>
                  </p:tgtEl>
                </p:cond>
              </p:nextCondLst>
            </p:seq>
            <p:video>
              <p:cMediaNode vol="0" mute="1">
                <p:cTn id="24" fill="hold" display="0">
                  <p:stCondLst>
                    <p:cond delay="indefinite"/>
                  </p:stCondLst>
                </p:cTn>
                <p:tgtEl>
                  <p:spTgt spid="9"/>
                </p:tgtEl>
              </p:cMediaNode>
            </p:video>
            <p:video>
              <p:cMediaNode vol="80000">
                <p:cTn id="25" fill="hold" display="0">
                  <p:stCondLst>
                    <p:cond delay="indefinite"/>
                  </p:stCondLst>
                </p:cTn>
                <p:tgtEl>
                  <p:spTgt spid="5"/>
                </p:tgtEl>
              </p:cMediaNode>
            </p:video>
            <p:seq concurrent="1" nextAc="seek">
              <p:cTn id="26" restart="whenNotActive" fill="hold" evtFilter="cancelBubble" nodeType="interactiveSeq">
                <p:stCondLst>
                  <p:cond evt="onClick" delay="0">
                    <p:tgtEl>
                      <p:spTgt spid="5"/>
                    </p:tgtEl>
                  </p:cond>
                </p:stCondLst>
                <p:endSync evt="end" delay="0">
                  <p:rtn val="all"/>
                </p:endSync>
                <p:childTnLst>
                  <p:par>
                    <p:cTn id="27" fill="hold">
                      <p:stCondLst>
                        <p:cond delay="0"/>
                      </p:stCondLst>
                      <p:childTnLst>
                        <p:par>
                          <p:cTn id="28" fill="hold">
                            <p:stCondLst>
                              <p:cond delay="0"/>
                            </p:stCondLst>
                            <p:childTnLst>
                              <p:par>
                                <p:cTn id="29" presetID="2" presetClass="mediacall" presetSubtype="0" fill="hold" nodeType="clickEffect">
                                  <p:stCondLst>
                                    <p:cond delay="0"/>
                                  </p:stCondLst>
                                  <p:childTnLst>
                                    <p:cmd type="call" cmd="togglePause">
                                      <p:cBhvr>
                                        <p:cTn id="30"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8156" y="504537"/>
            <a:ext cx="10025147" cy="1325563"/>
          </a:xfrm>
        </p:spPr>
        <p:txBody>
          <a:bodyPr>
            <a:normAutofit fontScale="90000"/>
          </a:bodyPr>
          <a:lstStyle/>
          <a:p>
            <a:pPr algn="ctr"/>
            <a:r>
              <a:rPr lang="en-US" sz="3600" b="1" dirty="0">
                <a:solidFill>
                  <a:srgbClr val="94C11A"/>
                </a:solidFill>
                <a:latin typeface="Open Sans" charset="0"/>
                <a:ea typeface="Open Sans" charset="0"/>
                <a:cs typeface="Open Sans" charset="0"/>
              </a:rPr>
              <a:t>Predictive results due to evolutionary conserved biology</a:t>
            </a:r>
            <a:br>
              <a:rPr lang="en-US" sz="3200" dirty="0">
                <a:latin typeface="Open Sans" charset="0"/>
                <a:ea typeface="Open Sans" charset="0"/>
                <a:cs typeface="Open Sans" charset="0"/>
              </a:rPr>
            </a:br>
            <a:endParaRPr lang="nl-NL" sz="3200" b="1" dirty="0"/>
          </a:p>
        </p:txBody>
      </p:sp>
      <p:sp>
        <p:nvSpPr>
          <p:cNvPr id="11" name="Shape 112"/>
          <p:cNvSpPr/>
          <p:nvPr/>
        </p:nvSpPr>
        <p:spPr>
          <a:xfrm>
            <a:off x="898156" y="2092702"/>
            <a:ext cx="10207689" cy="523220"/>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lgn="ctr">
              <a:defRPr sz="1600" b="1">
                <a:solidFill>
                  <a:srgbClr val="857975"/>
                </a:solidFill>
              </a:defRPr>
            </a:lvl1pPr>
          </a:lstStyle>
          <a:p>
            <a:endParaRPr sz="2800">
              <a:latin typeface="Open Sans" charset="0"/>
              <a:ea typeface="Open Sans" charset="0"/>
              <a:cs typeface="Open Sans" charset="0"/>
            </a:endParaRPr>
          </a:p>
        </p:txBody>
      </p:sp>
      <p:grpSp>
        <p:nvGrpSpPr>
          <p:cNvPr id="4" name="Group 3">
            <a:extLst>
              <a:ext uri="{FF2B5EF4-FFF2-40B4-BE49-F238E27FC236}">
                <a16:creationId xmlns:a16="http://schemas.microsoft.com/office/drawing/2014/main" id="{42E0CC7D-2187-A5E8-7ADF-3C58FE9DF9C4}"/>
              </a:ext>
            </a:extLst>
          </p:cNvPr>
          <p:cNvGrpSpPr/>
          <p:nvPr/>
        </p:nvGrpSpPr>
        <p:grpSpPr>
          <a:xfrm>
            <a:off x="1086155" y="2092702"/>
            <a:ext cx="9348981" cy="3789450"/>
            <a:chOff x="785330" y="2760540"/>
            <a:chExt cx="9348981" cy="3789450"/>
          </a:xfrm>
        </p:grpSpPr>
        <p:pic>
          <p:nvPicPr>
            <p:cNvPr id="12" name="image17.tif"/>
            <p:cNvPicPr>
              <a:picLocks noChangeAspect="1"/>
            </p:cNvPicPr>
            <p:nvPr/>
          </p:nvPicPr>
          <p:blipFill>
            <a:blip r:embed="rId2"/>
            <a:stretch>
              <a:fillRect/>
            </a:stretch>
          </p:blipFill>
          <p:spPr>
            <a:xfrm>
              <a:off x="2237141" y="2760540"/>
              <a:ext cx="7897170" cy="2104825"/>
            </a:xfrm>
            <a:prstGeom prst="rect">
              <a:avLst/>
            </a:prstGeom>
            <a:ln w="12700">
              <a:miter lim="400000"/>
            </a:ln>
          </p:spPr>
        </p:pic>
        <p:sp>
          <p:nvSpPr>
            <p:cNvPr id="13" name="Shape 114"/>
            <p:cNvSpPr/>
            <p:nvPr/>
          </p:nvSpPr>
          <p:spPr>
            <a:xfrm>
              <a:off x="2343879" y="5903659"/>
              <a:ext cx="2005047" cy="369332"/>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lgn="ctr">
                <a:defRPr>
                  <a:solidFill>
                    <a:srgbClr val="857975"/>
                  </a:solidFill>
                  <a:latin typeface="Open Sans"/>
                  <a:ea typeface="Open Sans"/>
                  <a:cs typeface="Open Sans"/>
                  <a:sym typeface="Open Sans"/>
                </a:defRPr>
              </a:lvl1pPr>
            </a:lstStyle>
            <a:p>
              <a:r>
                <a:t>Human</a:t>
              </a:r>
            </a:p>
          </p:txBody>
        </p:sp>
        <p:sp>
          <p:nvSpPr>
            <p:cNvPr id="14" name="Shape 115"/>
            <p:cNvSpPr/>
            <p:nvPr/>
          </p:nvSpPr>
          <p:spPr>
            <a:xfrm>
              <a:off x="4001045" y="5903659"/>
              <a:ext cx="2005047" cy="369332"/>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lgn="ctr">
                <a:defRPr>
                  <a:solidFill>
                    <a:srgbClr val="857975"/>
                  </a:solidFill>
                  <a:latin typeface="Open Sans"/>
                  <a:ea typeface="Open Sans"/>
                  <a:cs typeface="Open Sans"/>
                  <a:sym typeface="Open Sans"/>
                </a:defRPr>
              </a:lvl1pPr>
            </a:lstStyle>
            <a:p>
              <a:r>
                <a:t>Mouse</a:t>
              </a:r>
            </a:p>
          </p:txBody>
        </p:sp>
        <p:sp>
          <p:nvSpPr>
            <p:cNvPr id="15" name="Shape 116"/>
            <p:cNvSpPr/>
            <p:nvPr/>
          </p:nvSpPr>
          <p:spPr>
            <a:xfrm>
              <a:off x="6077387" y="5903659"/>
              <a:ext cx="2005047" cy="369332"/>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lgn="ctr">
                <a:defRPr>
                  <a:solidFill>
                    <a:srgbClr val="857975"/>
                  </a:solidFill>
                  <a:latin typeface="Open Sans"/>
                  <a:ea typeface="Open Sans"/>
                  <a:cs typeface="Open Sans"/>
                  <a:sym typeface="Open Sans"/>
                </a:defRPr>
              </a:lvl1pPr>
            </a:lstStyle>
            <a:p>
              <a:r>
                <a:t>Zebrafish</a:t>
              </a:r>
            </a:p>
          </p:txBody>
        </p:sp>
        <p:sp>
          <p:nvSpPr>
            <p:cNvPr id="16" name="Shape 117"/>
            <p:cNvSpPr/>
            <p:nvPr/>
          </p:nvSpPr>
          <p:spPr>
            <a:xfrm>
              <a:off x="8000961" y="5903659"/>
              <a:ext cx="2005045" cy="646331"/>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lgn="ctr">
                <a:defRPr>
                  <a:solidFill>
                    <a:srgbClr val="857975"/>
                  </a:solidFill>
                  <a:latin typeface="Open Sans"/>
                  <a:ea typeface="Open Sans"/>
                  <a:cs typeface="Open Sans"/>
                  <a:sym typeface="Open Sans"/>
                </a:defRPr>
              </a:lvl1pPr>
            </a:lstStyle>
            <a:p>
              <a:r>
                <a:t>Nematode</a:t>
              </a:r>
              <a:endParaRPr lang="nl-NL"/>
            </a:p>
            <a:p>
              <a:r>
                <a:rPr lang="nl-NL" i="1"/>
                <a:t>C. elegans</a:t>
              </a:r>
              <a:endParaRPr i="1"/>
            </a:p>
          </p:txBody>
        </p:sp>
        <p:sp>
          <p:nvSpPr>
            <p:cNvPr id="17" name="Shape 118"/>
            <p:cNvSpPr/>
            <p:nvPr/>
          </p:nvSpPr>
          <p:spPr>
            <a:xfrm>
              <a:off x="785330" y="3260488"/>
              <a:ext cx="1430216" cy="523220"/>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p>
              <a:r>
                <a:rPr sz="2800">
                  <a:solidFill>
                    <a:srgbClr val="574A42"/>
                  </a:solidFill>
                  <a:latin typeface="Open Sans" charset="0"/>
                  <a:ea typeface="Open Sans" charset="0"/>
                  <a:cs typeface="Open Sans" charset="0"/>
                </a:rPr>
                <a:t>Healthy</a:t>
              </a:r>
            </a:p>
          </p:txBody>
        </p:sp>
        <p:sp>
          <p:nvSpPr>
            <p:cNvPr id="18" name="Shape 119"/>
            <p:cNvSpPr/>
            <p:nvPr/>
          </p:nvSpPr>
          <p:spPr>
            <a:xfrm>
              <a:off x="785330" y="4064376"/>
              <a:ext cx="1500844" cy="523220"/>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p>
              <a:r>
                <a:rPr sz="2800">
                  <a:solidFill>
                    <a:srgbClr val="574A42"/>
                  </a:solidFill>
                  <a:latin typeface="Open Sans" charset="0"/>
                  <a:ea typeface="Open Sans" charset="0"/>
                  <a:cs typeface="Open Sans" charset="0"/>
                </a:rPr>
                <a:t>Affected</a:t>
              </a:r>
            </a:p>
          </p:txBody>
        </p:sp>
        <p:pic>
          <p:nvPicPr>
            <p:cNvPr id="19" name="Picture 18"/>
            <p:cNvPicPr>
              <a:picLocks noChangeAspect="1"/>
            </p:cNvPicPr>
            <p:nvPr/>
          </p:nvPicPr>
          <p:blipFill>
            <a:blip r:embed="rId3"/>
            <a:stretch>
              <a:fillRect/>
            </a:stretch>
          </p:blipFill>
          <p:spPr>
            <a:xfrm flipH="1">
              <a:off x="2898051" y="4952476"/>
              <a:ext cx="932868" cy="932868"/>
            </a:xfrm>
            <a:prstGeom prst="rect">
              <a:avLst/>
            </a:prstGeom>
          </p:spPr>
        </p:pic>
        <p:pic>
          <p:nvPicPr>
            <p:cNvPr id="20" name="Picture 19"/>
            <p:cNvPicPr>
              <a:picLocks noChangeAspect="1"/>
            </p:cNvPicPr>
            <p:nvPr/>
          </p:nvPicPr>
          <p:blipFill>
            <a:blip r:embed="rId4"/>
            <a:stretch>
              <a:fillRect/>
            </a:stretch>
          </p:blipFill>
          <p:spPr>
            <a:xfrm>
              <a:off x="6838864" y="5037187"/>
              <a:ext cx="838274" cy="838274"/>
            </a:xfrm>
            <a:prstGeom prst="rect">
              <a:avLst/>
            </a:prstGeom>
          </p:spPr>
        </p:pic>
        <p:pic>
          <p:nvPicPr>
            <p:cNvPr id="21" name="Picture 20"/>
            <p:cNvPicPr>
              <a:picLocks noChangeAspect="1"/>
            </p:cNvPicPr>
            <p:nvPr/>
          </p:nvPicPr>
          <p:blipFill>
            <a:blip r:embed="rId5"/>
            <a:stretch>
              <a:fillRect/>
            </a:stretch>
          </p:blipFill>
          <p:spPr>
            <a:xfrm>
              <a:off x="4851794" y="5043002"/>
              <a:ext cx="731928" cy="692445"/>
            </a:xfrm>
            <a:prstGeom prst="rect">
              <a:avLst/>
            </a:prstGeom>
          </p:spPr>
        </p:pic>
        <p:pic>
          <p:nvPicPr>
            <p:cNvPr id="22" name="Picture 21"/>
            <p:cNvPicPr>
              <a:picLocks noChangeAspect="1"/>
            </p:cNvPicPr>
            <p:nvPr/>
          </p:nvPicPr>
          <p:blipFill>
            <a:blip r:embed="rId6"/>
            <a:stretch>
              <a:fillRect/>
            </a:stretch>
          </p:blipFill>
          <p:spPr>
            <a:xfrm flipH="1">
              <a:off x="8786021" y="5037187"/>
              <a:ext cx="765833" cy="698260"/>
            </a:xfrm>
            <a:prstGeom prst="rect">
              <a:avLst/>
            </a:prstGeom>
          </p:spPr>
        </p:pic>
      </p:grpSp>
      <p:sp>
        <p:nvSpPr>
          <p:cNvPr id="3" name="Rectangle 2">
            <a:extLst>
              <a:ext uri="{FF2B5EF4-FFF2-40B4-BE49-F238E27FC236}">
                <a16:creationId xmlns:a16="http://schemas.microsoft.com/office/drawing/2014/main" id="{D5920AF5-EF48-1B4F-96E1-F08AC0F3D0C8}"/>
              </a:ext>
            </a:extLst>
          </p:cNvPr>
          <p:cNvSpPr/>
          <p:nvPr/>
        </p:nvSpPr>
        <p:spPr>
          <a:xfrm>
            <a:off x="8536205" y="3115870"/>
            <a:ext cx="2149929" cy="10816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Box 3">
            <a:extLst>
              <a:ext uri="{FF2B5EF4-FFF2-40B4-BE49-F238E27FC236}">
                <a16:creationId xmlns:a16="http://schemas.microsoft.com/office/drawing/2014/main" id="{473E9143-4BAF-6A40-B640-FCACC97C7C30}"/>
              </a:ext>
            </a:extLst>
          </p:cNvPr>
          <p:cNvSpPr txBox="1">
            <a:spLocks noChangeArrowheads="1"/>
          </p:cNvSpPr>
          <p:nvPr/>
        </p:nvSpPr>
        <p:spPr bwMode="auto">
          <a:xfrm>
            <a:off x="113723" y="6491297"/>
            <a:ext cx="8818563" cy="5078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nl-NL" sz="900" dirty="0">
                <a:solidFill>
                  <a:srgbClr val="574A42"/>
                </a:solidFill>
              </a:rPr>
              <a:t>Washington et al </a:t>
            </a:r>
            <a:r>
              <a:rPr lang="nl-NL" sz="900" dirty="0" err="1">
                <a:solidFill>
                  <a:srgbClr val="574A42"/>
                </a:solidFill>
              </a:rPr>
              <a:t>PLoSBiol</a:t>
            </a:r>
            <a:r>
              <a:rPr lang="nl-NL" sz="900" dirty="0">
                <a:solidFill>
                  <a:srgbClr val="574A42"/>
                </a:solidFill>
              </a:rPr>
              <a:t> e1000247</a:t>
            </a:r>
          </a:p>
          <a:p>
            <a:pPr eaLnBrk="1" hangingPunct="1"/>
            <a:endParaRPr lang="nl-NL" sz="1800" dirty="0"/>
          </a:p>
        </p:txBody>
      </p:sp>
    </p:spTree>
    <p:extLst>
      <p:ext uri="{BB962C8B-B14F-4D97-AF65-F5344CB8AC3E}">
        <p14:creationId xmlns:p14="http://schemas.microsoft.com/office/powerpoint/2010/main" val="2743809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xit" presetSubtype="10" fill="hold" grpId="0" nodeType="clickEffect">
                                  <p:stCondLst>
                                    <p:cond delay="0"/>
                                  </p:stCondLst>
                                  <p:childTnLst>
                                    <p:animEffect transition="out" filter="checkerboard(across)">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216409" y="2128594"/>
            <a:ext cx="11759181" cy="2784782"/>
          </a:xfrm>
          <a:prstGeom prst="rect">
            <a:avLst/>
          </a:prstGeom>
        </p:spPr>
      </p:pic>
      <p:sp>
        <p:nvSpPr>
          <p:cNvPr id="11" name="Shape 127">
            <a:extLst>
              <a:ext uri="{FF2B5EF4-FFF2-40B4-BE49-F238E27FC236}">
                <a16:creationId xmlns:a16="http://schemas.microsoft.com/office/drawing/2014/main" id="{F8D95451-9BA3-46DA-9B34-C726DB93E218}"/>
              </a:ext>
            </a:extLst>
          </p:cNvPr>
          <p:cNvSpPr/>
          <p:nvPr/>
        </p:nvSpPr>
        <p:spPr>
          <a:xfrm>
            <a:off x="0" y="794653"/>
            <a:ext cx="10115550" cy="868892"/>
          </a:xfrm>
          <a:prstGeom prst="rect">
            <a:avLst/>
          </a:prstGeom>
          <a:extLst>
            <a:ext uri="{C572A759-6A51-4108-AA02-DFA0A04FC94B}">
              <ma14:wrappingTextBoxFlag xmlns="" xmlns:ma14="http://schemas.microsoft.com/office/mac/drawingml/2011/main" val="1"/>
            </a:ext>
          </a:extLst>
        </p:spPr>
        <p:txBody>
          <a:bodyPr vert="horz" lIns="91440" tIns="45720" rIns="91440" bIns="45720" rtlCol="0" anchor="t" anchorCtr="0">
            <a:noAutofit/>
          </a:bodyPr>
          <a:lstStyle>
            <a:lvl1pPr algn="ctr">
              <a:defRPr sz="3200">
                <a:solidFill>
                  <a:srgbClr val="377904"/>
                </a:solidFill>
                <a:latin typeface="Open Sans"/>
                <a:ea typeface="Open Sans"/>
                <a:cs typeface="Open Sans"/>
                <a:sym typeface="Open Sans"/>
              </a:defRPr>
            </a:lvl1pPr>
          </a:lstStyle>
          <a:p>
            <a:pPr>
              <a:lnSpc>
                <a:spcPts val="3150"/>
              </a:lnSpc>
              <a:spcBef>
                <a:spcPct val="0"/>
              </a:spcBef>
            </a:pPr>
            <a:r>
              <a:rPr lang="nl-NL" sz="2800" b="1" dirty="0">
                <a:solidFill>
                  <a:srgbClr val="94C11A"/>
                </a:solidFill>
                <a:latin typeface="Arial" panose="020B0604020202020204" pitchFamily="34" charset="0"/>
                <a:ea typeface="+mj-ea"/>
                <a:cs typeface="Arial" panose="020B0604020202020204" pitchFamily="34" charset="0"/>
              </a:rPr>
              <a:t>Combinatorial testing shows added </a:t>
            </a:r>
            <a:r>
              <a:rPr lang="nl-NL" sz="2800" b="1" dirty="0" err="1">
                <a:solidFill>
                  <a:srgbClr val="94C11A"/>
                </a:solidFill>
                <a:latin typeface="Arial" panose="020B0604020202020204" pitchFamily="34" charset="0"/>
                <a:ea typeface="+mj-ea"/>
                <a:cs typeface="Arial" panose="020B0604020202020204" pitchFamily="34" charset="0"/>
              </a:rPr>
              <a:t>value</a:t>
            </a:r>
            <a:r>
              <a:rPr lang="nl-NL" sz="2800" b="1" dirty="0">
                <a:solidFill>
                  <a:srgbClr val="94C11A"/>
                </a:solidFill>
                <a:latin typeface="Arial" panose="020B0604020202020204" pitchFamily="34" charset="0"/>
                <a:ea typeface="+mj-ea"/>
                <a:cs typeface="Arial" panose="020B0604020202020204" pitchFamily="34" charset="0"/>
              </a:rPr>
              <a:t> in </a:t>
            </a:r>
            <a:r>
              <a:rPr lang="nl-NL" sz="2800" b="1" dirty="0" err="1">
                <a:solidFill>
                  <a:srgbClr val="94C11A"/>
                </a:solidFill>
                <a:latin typeface="Arial" panose="020B0604020202020204" pitchFamily="34" charset="0"/>
                <a:ea typeface="+mj-ea"/>
                <a:cs typeface="Arial" panose="020B0604020202020204" pitchFamily="34" charset="0"/>
              </a:rPr>
              <a:t>predicting</a:t>
            </a:r>
            <a:r>
              <a:rPr lang="nl-NL" sz="2800" b="1" dirty="0">
                <a:solidFill>
                  <a:srgbClr val="94C11A"/>
                </a:solidFill>
                <a:latin typeface="Arial" panose="020B0604020202020204" pitchFamily="34" charset="0"/>
                <a:ea typeface="+mj-ea"/>
                <a:cs typeface="Arial" panose="020B0604020202020204" pitchFamily="34" charset="0"/>
              </a:rPr>
              <a:t> </a:t>
            </a:r>
            <a:r>
              <a:rPr lang="nl-NL" sz="2800" b="1" dirty="0" err="1">
                <a:solidFill>
                  <a:srgbClr val="94C11A"/>
                </a:solidFill>
                <a:latin typeface="Arial" panose="020B0604020202020204" pitchFamily="34" charset="0"/>
                <a:ea typeface="+mj-ea"/>
                <a:cs typeface="Arial" panose="020B0604020202020204" pitchFamily="34" charset="0"/>
              </a:rPr>
              <a:t>Developmental</a:t>
            </a:r>
            <a:r>
              <a:rPr lang="nl-NL" sz="2800" b="1" dirty="0">
                <a:solidFill>
                  <a:srgbClr val="94C11A"/>
                </a:solidFill>
                <a:latin typeface="Arial" panose="020B0604020202020204" pitchFamily="34" charset="0"/>
                <a:ea typeface="+mj-ea"/>
                <a:cs typeface="Arial" panose="020B0604020202020204" pitchFamily="34" charset="0"/>
              </a:rPr>
              <a:t> </a:t>
            </a:r>
            <a:r>
              <a:rPr lang="nl-NL" sz="2800" b="1" dirty="0" err="1">
                <a:solidFill>
                  <a:srgbClr val="94C11A"/>
                </a:solidFill>
                <a:latin typeface="Arial" panose="020B0604020202020204" pitchFamily="34" charset="0"/>
                <a:ea typeface="+mj-ea"/>
                <a:cs typeface="Arial" panose="020B0604020202020204" pitchFamily="34" charset="0"/>
              </a:rPr>
              <a:t>and</a:t>
            </a:r>
            <a:r>
              <a:rPr lang="nl-NL" sz="2800" b="1" dirty="0">
                <a:solidFill>
                  <a:srgbClr val="94C11A"/>
                </a:solidFill>
                <a:latin typeface="Arial" panose="020B0604020202020204" pitchFamily="34" charset="0"/>
                <a:ea typeface="+mj-ea"/>
                <a:cs typeface="Arial" panose="020B0604020202020204" pitchFamily="34" charset="0"/>
              </a:rPr>
              <a:t> </a:t>
            </a:r>
            <a:r>
              <a:rPr lang="nl-NL" sz="2800" b="1" dirty="0" err="1">
                <a:solidFill>
                  <a:srgbClr val="94C11A"/>
                </a:solidFill>
                <a:latin typeface="Arial" panose="020B0604020202020204" pitchFamily="34" charset="0"/>
                <a:ea typeface="+mj-ea"/>
                <a:cs typeface="Arial" panose="020B0604020202020204" pitchFamily="34" charset="0"/>
              </a:rPr>
              <a:t>Reproductive</a:t>
            </a:r>
            <a:r>
              <a:rPr lang="nl-NL" sz="2800" b="1" dirty="0">
                <a:solidFill>
                  <a:srgbClr val="94C11A"/>
                </a:solidFill>
                <a:latin typeface="Arial" panose="020B0604020202020204" pitchFamily="34" charset="0"/>
                <a:ea typeface="+mj-ea"/>
                <a:cs typeface="Arial" panose="020B0604020202020204" pitchFamily="34" charset="0"/>
              </a:rPr>
              <a:t> </a:t>
            </a:r>
            <a:r>
              <a:rPr lang="nl-NL" sz="2800" b="1" dirty="0" err="1">
                <a:solidFill>
                  <a:srgbClr val="94C11A"/>
                </a:solidFill>
                <a:latin typeface="Arial" panose="020B0604020202020204" pitchFamily="34" charset="0"/>
                <a:ea typeface="+mj-ea"/>
                <a:cs typeface="Arial" panose="020B0604020202020204" pitchFamily="34" charset="0"/>
              </a:rPr>
              <a:t>toxicity</a:t>
            </a:r>
            <a:r>
              <a:rPr lang="nl-NL" sz="2800" b="1" dirty="0">
                <a:solidFill>
                  <a:srgbClr val="94C11A"/>
                </a:solidFill>
                <a:latin typeface="Arial" panose="020B0604020202020204" pitchFamily="34" charset="0"/>
                <a:ea typeface="+mj-ea"/>
                <a:cs typeface="Arial" panose="020B0604020202020204" pitchFamily="34" charset="0"/>
              </a:rPr>
              <a:t> in three species</a:t>
            </a:r>
            <a:endParaRPr sz="2800" b="1" dirty="0">
              <a:solidFill>
                <a:srgbClr val="94C11A"/>
              </a:solidFill>
              <a:latin typeface="Arial" panose="020B0604020202020204" pitchFamily="34" charset="0"/>
              <a:ea typeface="+mj-ea"/>
              <a:cs typeface="Arial" panose="020B0604020202020204" pitchFamily="34" charset="0"/>
            </a:endParaRPr>
          </a:p>
        </p:txBody>
      </p:sp>
      <p:pic>
        <p:nvPicPr>
          <p:cNvPr id="13" name="Picture 12">
            <a:extLst>
              <a:ext uri="{FF2B5EF4-FFF2-40B4-BE49-F238E27FC236}">
                <a16:creationId xmlns:a16="http://schemas.microsoft.com/office/drawing/2014/main" id="{17702A80-FF67-EB46-A652-C952D6D827E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406000" y="19922"/>
            <a:ext cx="1574069" cy="572618"/>
          </a:xfrm>
          <a:prstGeom prst="rect">
            <a:avLst/>
          </a:prstGeom>
        </p:spPr>
      </p:pic>
      <p:sp>
        <p:nvSpPr>
          <p:cNvPr id="2" name="TextBox 1">
            <a:extLst>
              <a:ext uri="{FF2B5EF4-FFF2-40B4-BE49-F238E27FC236}">
                <a16:creationId xmlns:a16="http://schemas.microsoft.com/office/drawing/2014/main" id="{C1D839B4-0D7A-C4DD-848F-CB5278378517}"/>
              </a:ext>
            </a:extLst>
          </p:cNvPr>
          <p:cNvSpPr txBox="1"/>
          <p:nvPr/>
        </p:nvSpPr>
        <p:spPr>
          <a:xfrm>
            <a:off x="10115550" y="471488"/>
            <a:ext cx="1957388" cy="646331"/>
          </a:xfrm>
          <a:prstGeom prst="rect">
            <a:avLst/>
          </a:prstGeom>
          <a:noFill/>
        </p:spPr>
        <p:txBody>
          <a:bodyPr wrap="square" rtlCol="0">
            <a:spAutoFit/>
          </a:bodyPr>
          <a:lstStyle/>
          <a:p>
            <a:pPr algn="ctr"/>
            <a:r>
              <a:rPr lang="en-US" i="1" dirty="0">
                <a:solidFill>
                  <a:srgbClr val="564A42"/>
                </a:solidFill>
                <a:latin typeface="Open Sans" panose="020B0606030504020204" pitchFamily="34" charset="0"/>
                <a:ea typeface="Open Sans" panose="020B0606030504020204" pitchFamily="34" charset="0"/>
                <a:cs typeface="Open Sans" panose="020B0606030504020204" pitchFamily="34" charset="0"/>
              </a:rPr>
              <a:t>Pre-DART &amp; </a:t>
            </a:r>
          </a:p>
          <a:p>
            <a:pPr algn="ctr"/>
            <a:r>
              <a:rPr lang="en-US" i="1" dirty="0">
                <a:solidFill>
                  <a:srgbClr val="564A42"/>
                </a:solidFill>
                <a:latin typeface="Open Sans" panose="020B0606030504020204" pitchFamily="34" charset="0"/>
                <a:ea typeface="Open Sans" panose="020B0606030504020204" pitchFamily="34" charset="0"/>
                <a:cs typeface="Open Sans" panose="020B0606030504020204" pitchFamily="34" charset="0"/>
              </a:rPr>
              <a:t>EFRO TOXFLOW</a:t>
            </a:r>
          </a:p>
        </p:txBody>
      </p:sp>
      <p:sp>
        <p:nvSpPr>
          <p:cNvPr id="6" name="TextBox 5">
            <a:extLst>
              <a:ext uri="{FF2B5EF4-FFF2-40B4-BE49-F238E27FC236}">
                <a16:creationId xmlns:a16="http://schemas.microsoft.com/office/drawing/2014/main" id="{F056EE83-0055-CEA5-2DCA-5D7E4C2FCD5C}"/>
              </a:ext>
            </a:extLst>
          </p:cNvPr>
          <p:cNvSpPr txBox="1"/>
          <p:nvPr/>
        </p:nvSpPr>
        <p:spPr>
          <a:xfrm>
            <a:off x="728662" y="5009093"/>
            <a:ext cx="4329113" cy="369332"/>
          </a:xfrm>
          <a:prstGeom prst="rect">
            <a:avLst/>
          </a:prstGeom>
          <a:noFill/>
        </p:spPr>
        <p:txBody>
          <a:bodyPr wrap="square" rtlCol="0">
            <a:spAutoFit/>
          </a:bodyPr>
          <a:lstStyle/>
          <a:p>
            <a:r>
              <a:rPr lang="en-US" i="1" dirty="0"/>
              <a:t>Initial comparison table</a:t>
            </a:r>
          </a:p>
        </p:txBody>
      </p:sp>
    </p:spTree>
    <p:extLst>
      <p:ext uri="{BB962C8B-B14F-4D97-AF65-F5344CB8AC3E}">
        <p14:creationId xmlns:p14="http://schemas.microsoft.com/office/powerpoint/2010/main" val="39928118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6F033-B74F-B395-87A2-CBF1067CDCF2}"/>
              </a:ext>
            </a:extLst>
          </p:cNvPr>
          <p:cNvSpPr>
            <a:spLocks noGrp="1"/>
          </p:cNvSpPr>
          <p:nvPr>
            <p:ph type="title"/>
          </p:nvPr>
        </p:nvSpPr>
        <p:spPr>
          <a:xfrm>
            <a:off x="695325" y="207902"/>
            <a:ext cx="10515600" cy="1325563"/>
          </a:xfrm>
        </p:spPr>
        <p:txBody>
          <a:bodyPr>
            <a:normAutofit/>
          </a:bodyPr>
          <a:lstStyle/>
          <a:p>
            <a:pPr algn="ctr"/>
            <a:r>
              <a:rPr lang="en-US" sz="3200" b="1" dirty="0">
                <a:solidFill>
                  <a:srgbClr val="94C11A"/>
                </a:solidFill>
                <a:latin typeface="Open Sans" panose="020B0606030504020204" pitchFamily="34" charset="0"/>
                <a:ea typeface="Open Sans" panose="020B0606030504020204" pitchFamily="34" charset="0"/>
                <a:cs typeface="Open Sans" panose="020B0606030504020204" pitchFamily="34" charset="0"/>
              </a:rPr>
              <a:t>3R TOXFLOW was to further improve confidence of NAMs for industrial use</a:t>
            </a:r>
          </a:p>
        </p:txBody>
      </p:sp>
      <p:sp>
        <p:nvSpPr>
          <p:cNvPr id="3" name="Rectangle 2">
            <a:extLst>
              <a:ext uri="{FF2B5EF4-FFF2-40B4-BE49-F238E27FC236}">
                <a16:creationId xmlns:a16="http://schemas.microsoft.com/office/drawing/2014/main" id="{963736CE-5B30-B832-6840-6B25F2AEAF76}"/>
              </a:ext>
            </a:extLst>
          </p:cNvPr>
          <p:cNvSpPr/>
          <p:nvPr/>
        </p:nvSpPr>
        <p:spPr>
          <a:xfrm>
            <a:off x="77371" y="1720840"/>
            <a:ext cx="12037258" cy="4154984"/>
          </a:xfrm>
          <a:prstGeom prst="rect">
            <a:avLst/>
          </a:prstGeom>
          <a:solidFill>
            <a:schemeClr val="bg1"/>
          </a:solidFill>
        </p:spPr>
        <p:txBody>
          <a:bodyPr wrap="square">
            <a:spAutoFit/>
          </a:bodyPr>
          <a:lstStyle/>
          <a:p>
            <a:pPr fontAlgn="base"/>
            <a:r>
              <a:rPr lang="en-US" sz="2400" b="1" dirty="0">
                <a:solidFill>
                  <a:srgbClr val="564A42"/>
                </a:solidFill>
                <a:latin typeface="Arial" panose="020B0604020202020204" pitchFamily="34" charset="0"/>
                <a:cs typeface="Arial" panose="020B0604020202020204" pitchFamily="34" charset="0"/>
              </a:rPr>
              <a:t>Key focus of 3R TOXFLOW laboratory testing project</a:t>
            </a:r>
          </a:p>
          <a:p>
            <a:pPr fontAlgn="base"/>
            <a:endParaRPr lang="en-US" sz="2400" dirty="0">
              <a:solidFill>
                <a:srgbClr val="564A42"/>
              </a:solidFill>
              <a:latin typeface="Arial" panose="020B0604020202020204" pitchFamily="34" charset="0"/>
              <a:cs typeface="Arial" panose="020B0604020202020204" pitchFamily="34" charset="0"/>
            </a:endParaRPr>
          </a:p>
          <a:p>
            <a:pPr marL="285750" indent="-285750" fontAlgn="base">
              <a:buFont typeface="Wingdings" panose="05000000000000000000" pitchFamily="2" charset="2"/>
              <a:buChar char="§"/>
            </a:pPr>
            <a:r>
              <a:rPr lang="en-US" sz="2400" dirty="0">
                <a:solidFill>
                  <a:srgbClr val="564A42"/>
                </a:solidFill>
                <a:latin typeface="Arial" panose="020B0604020202020204" pitchFamily="34" charset="0"/>
                <a:cs typeface="Arial" panose="020B0604020202020204" pitchFamily="34" charset="0"/>
              </a:rPr>
              <a:t>Interlaboratory reproducibility of laboratory tests (</a:t>
            </a:r>
            <a:r>
              <a:rPr lang="en-US" sz="2400" i="1" dirty="0">
                <a:solidFill>
                  <a:srgbClr val="564A42"/>
                </a:solidFill>
                <a:latin typeface="Arial" panose="020B0604020202020204" pitchFamily="34" charset="0"/>
                <a:cs typeface="Arial" panose="020B0604020202020204" pitchFamily="34" charset="0"/>
              </a:rPr>
              <a:t>C. elegans</a:t>
            </a:r>
            <a:r>
              <a:rPr lang="en-US" sz="2400" dirty="0">
                <a:solidFill>
                  <a:srgbClr val="564A42"/>
                </a:solidFill>
                <a:latin typeface="Arial" panose="020B0604020202020204" pitchFamily="34" charset="0"/>
                <a:cs typeface="Arial" panose="020B0604020202020204" pitchFamily="34" charset="0"/>
              </a:rPr>
              <a:t>)</a:t>
            </a:r>
          </a:p>
          <a:p>
            <a:pPr marL="285750" indent="-285750" fontAlgn="base">
              <a:buFont typeface="Wingdings" panose="05000000000000000000" pitchFamily="2" charset="2"/>
              <a:buChar char="§"/>
            </a:pPr>
            <a:r>
              <a:rPr lang="en-US" sz="2400" dirty="0">
                <a:solidFill>
                  <a:srgbClr val="564A42"/>
                </a:solidFill>
                <a:latin typeface="Arial" panose="020B0604020202020204" pitchFamily="34" charset="0"/>
                <a:cs typeface="Arial" panose="020B0604020202020204" pitchFamily="34" charset="0"/>
              </a:rPr>
              <a:t>Development of new and refined assays to evaluate toxicity</a:t>
            </a:r>
          </a:p>
          <a:p>
            <a:pPr marL="285750" indent="-285750" fontAlgn="base">
              <a:buFont typeface="Wingdings" panose="05000000000000000000" pitchFamily="2" charset="2"/>
              <a:buChar char="§"/>
            </a:pPr>
            <a:r>
              <a:rPr lang="en-US" sz="2400" dirty="0">
                <a:solidFill>
                  <a:srgbClr val="564A42"/>
                </a:solidFill>
                <a:latin typeface="Arial" panose="020B0604020202020204" pitchFamily="34" charset="0"/>
                <a:cs typeface="Arial" panose="020B0604020202020204" pitchFamily="34" charset="0"/>
              </a:rPr>
              <a:t>Testing high number of UVCBs and compounds to further expand knowledge</a:t>
            </a:r>
          </a:p>
          <a:p>
            <a:pPr marL="285750" indent="-285750" fontAlgn="base">
              <a:buFont typeface="Wingdings" panose="05000000000000000000" pitchFamily="2" charset="2"/>
              <a:buChar char="§"/>
            </a:pPr>
            <a:r>
              <a:rPr lang="en-US" sz="2400" dirty="0">
                <a:solidFill>
                  <a:srgbClr val="564A42"/>
                </a:solidFill>
                <a:latin typeface="Arial" panose="020B0604020202020204" pitchFamily="34" charset="0"/>
                <a:cs typeface="Arial" panose="020B0604020202020204" pitchFamily="34" charset="0"/>
              </a:rPr>
              <a:t>Development of improved exposure methodology </a:t>
            </a:r>
          </a:p>
          <a:p>
            <a:pPr marL="285750" indent="-285750" fontAlgn="base">
              <a:buFont typeface="Wingdings" panose="05000000000000000000" pitchFamily="2" charset="2"/>
              <a:buChar char="§"/>
            </a:pPr>
            <a:r>
              <a:rPr lang="en-US" sz="2400" dirty="0">
                <a:solidFill>
                  <a:srgbClr val="564A42"/>
                </a:solidFill>
                <a:latin typeface="Arial" panose="020B0604020202020204" pitchFamily="34" charset="0"/>
                <a:cs typeface="Arial" panose="020B0604020202020204" pitchFamily="34" charset="0"/>
              </a:rPr>
              <a:t>Understanding mechanisms of action (Adverse outcome pathways)</a:t>
            </a:r>
          </a:p>
          <a:p>
            <a:pPr marL="285750" indent="-285750" fontAlgn="base">
              <a:buFont typeface="Wingdings" panose="05000000000000000000" pitchFamily="2" charset="2"/>
              <a:buChar char="§"/>
            </a:pPr>
            <a:r>
              <a:rPr lang="en-US" sz="2400" dirty="0">
                <a:solidFill>
                  <a:srgbClr val="564A42"/>
                </a:solidFill>
                <a:latin typeface="Arial" panose="020B0604020202020204" pitchFamily="34" charset="0"/>
                <a:cs typeface="Arial" panose="020B0604020202020204" pitchFamily="34" charset="0"/>
              </a:rPr>
              <a:t>Cross species data integration</a:t>
            </a:r>
          </a:p>
          <a:p>
            <a:pPr marL="285750" indent="-285750" fontAlgn="base">
              <a:buFont typeface="Wingdings" panose="05000000000000000000" pitchFamily="2" charset="2"/>
              <a:buChar char="§"/>
            </a:pPr>
            <a:endParaRPr lang="en-US" sz="2400" dirty="0">
              <a:solidFill>
                <a:srgbClr val="564A42"/>
              </a:solidFill>
              <a:latin typeface="Arial" panose="020B0604020202020204" pitchFamily="34" charset="0"/>
              <a:cs typeface="Arial" panose="020B0604020202020204" pitchFamily="34" charset="0"/>
            </a:endParaRPr>
          </a:p>
          <a:p>
            <a:pPr marL="285750" indent="-285750" fontAlgn="base">
              <a:buFont typeface="Wingdings" panose="05000000000000000000" pitchFamily="2" charset="2"/>
              <a:buChar char="§"/>
            </a:pPr>
            <a:r>
              <a:rPr lang="en-US" sz="2400" dirty="0">
                <a:solidFill>
                  <a:srgbClr val="564A42"/>
                </a:solidFill>
                <a:latin typeface="Arial" panose="020B0604020202020204" pitchFamily="34" charset="0"/>
                <a:cs typeface="Arial" panose="020B0604020202020204" pitchFamily="34" charset="0"/>
              </a:rPr>
              <a:t>Compounds of Unknown or Variable Composition, Complex Reaction Products and Biological Materials (UVCB Substances)</a:t>
            </a:r>
            <a:endParaRPr lang="en-US" sz="2000" dirty="0">
              <a:solidFill>
                <a:srgbClr val="564A4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738390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8E36C104-9B66-8446-91E3-5DEC1E96CBB2}"/>
              </a:ext>
            </a:extLst>
          </p:cNvPr>
          <p:cNvSpPr txBox="1">
            <a:spLocks/>
          </p:cNvSpPr>
          <p:nvPr/>
        </p:nvSpPr>
        <p:spPr>
          <a:xfrm>
            <a:off x="199398" y="-60899"/>
            <a:ext cx="1179320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97BF0D"/>
                </a:solidFill>
                <a:latin typeface="Open Sans" panose="020B0606030504020204" pitchFamily="34" charset="0"/>
                <a:ea typeface="Open Sans" panose="020B0606030504020204" pitchFamily="34" charset="0"/>
                <a:cs typeface="Open Sans" panose="020B0606030504020204" pitchFamily="34" charset="0"/>
              </a:defRPr>
            </a:lvl1pPr>
          </a:lstStyle>
          <a:p>
            <a:pPr algn="ctr"/>
            <a:r>
              <a:rPr lang="nl-NL" sz="3200" b="1" dirty="0" err="1"/>
              <a:t>Which</a:t>
            </a:r>
            <a:r>
              <a:rPr lang="nl-NL" sz="3200" b="1" dirty="0"/>
              <a:t> </a:t>
            </a:r>
            <a:r>
              <a:rPr lang="nl-NL" sz="3200" b="1" dirty="0" err="1"/>
              <a:t>toxicity</a:t>
            </a:r>
            <a:r>
              <a:rPr lang="nl-NL" sz="3200" b="1" dirty="0"/>
              <a:t> </a:t>
            </a:r>
            <a:r>
              <a:rPr lang="nl-NL" sz="3200" b="1" dirty="0" err="1"/>
              <a:t>endpoints</a:t>
            </a:r>
            <a:r>
              <a:rPr lang="nl-NL" sz="3200" b="1" dirty="0"/>
              <a:t> do </a:t>
            </a:r>
            <a:r>
              <a:rPr lang="nl-NL" sz="3200" b="1" dirty="0" err="1"/>
              <a:t>you</a:t>
            </a:r>
            <a:r>
              <a:rPr lang="nl-NL" sz="3200" b="1" dirty="0"/>
              <a:t> </a:t>
            </a:r>
            <a:r>
              <a:rPr lang="nl-NL" sz="3200" b="1" dirty="0" err="1"/>
              <a:t>evaluate</a:t>
            </a:r>
            <a:r>
              <a:rPr lang="nl-NL" sz="3200" b="1" dirty="0"/>
              <a:t> </a:t>
            </a:r>
            <a:r>
              <a:rPr lang="nl-NL" sz="3200" b="1" dirty="0" err="1"/>
              <a:t>when</a:t>
            </a:r>
            <a:r>
              <a:rPr lang="nl-NL" sz="3200" b="1" dirty="0"/>
              <a:t> </a:t>
            </a:r>
            <a:r>
              <a:rPr lang="nl-NL" sz="3200" b="1" dirty="0" err="1"/>
              <a:t>using</a:t>
            </a:r>
            <a:r>
              <a:rPr lang="nl-NL" sz="3200" b="1" dirty="0"/>
              <a:t> small </a:t>
            </a:r>
            <a:r>
              <a:rPr lang="nl-NL" sz="3200" b="1" dirty="0" err="1"/>
              <a:t>organisms</a:t>
            </a:r>
            <a:r>
              <a:rPr lang="nl-NL" sz="3200" b="1" dirty="0"/>
              <a:t>? </a:t>
            </a:r>
            <a:endParaRPr lang="nl-NL" sz="3200" b="1" i="1" dirty="0"/>
          </a:p>
        </p:txBody>
      </p:sp>
      <p:pic>
        <p:nvPicPr>
          <p:cNvPr id="3" name="N2_pharynx_002.mp4">
            <a:hlinkClick r:id="" action="ppaction://media"/>
            <a:extLst>
              <a:ext uri="{FF2B5EF4-FFF2-40B4-BE49-F238E27FC236}">
                <a16:creationId xmlns:a16="http://schemas.microsoft.com/office/drawing/2014/main" id="{6DA1190F-F8CF-A847-8453-87407260603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4883" y="1249195"/>
            <a:ext cx="3781552" cy="2883311"/>
          </a:xfrm>
          <a:prstGeom prst="rect">
            <a:avLst/>
          </a:prstGeom>
        </p:spPr>
      </p:pic>
      <p:grpSp>
        <p:nvGrpSpPr>
          <p:cNvPr id="13" name="Group 12">
            <a:extLst>
              <a:ext uri="{FF2B5EF4-FFF2-40B4-BE49-F238E27FC236}">
                <a16:creationId xmlns:a16="http://schemas.microsoft.com/office/drawing/2014/main" id="{E93B40C9-A2B8-8445-88AB-62305BAE8A25}"/>
              </a:ext>
            </a:extLst>
          </p:cNvPr>
          <p:cNvGrpSpPr/>
          <p:nvPr/>
        </p:nvGrpSpPr>
        <p:grpSpPr>
          <a:xfrm>
            <a:off x="4034293" y="1235132"/>
            <a:ext cx="3510977" cy="2834279"/>
            <a:chOff x="6419848" y="1984906"/>
            <a:chExt cx="4028795" cy="3419328"/>
          </a:xfrm>
        </p:grpSpPr>
        <p:pic>
          <p:nvPicPr>
            <p:cNvPr id="14" name="Picture 13">
              <a:extLst>
                <a:ext uri="{FF2B5EF4-FFF2-40B4-BE49-F238E27FC236}">
                  <a16:creationId xmlns:a16="http://schemas.microsoft.com/office/drawing/2014/main" id="{113196C9-6613-8A4E-B79D-E4AD11C3C247}"/>
                </a:ext>
              </a:extLst>
            </p:cNvPr>
            <p:cNvPicPr>
              <a:picLocks noChangeAspect="1"/>
            </p:cNvPicPr>
            <p:nvPr/>
          </p:nvPicPr>
          <p:blipFill>
            <a:blip r:embed="rId6"/>
            <a:stretch>
              <a:fillRect/>
            </a:stretch>
          </p:blipFill>
          <p:spPr>
            <a:xfrm>
              <a:off x="6419848" y="3705383"/>
              <a:ext cx="3175648" cy="1652593"/>
            </a:xfrm>
            <a:prstGeom prst="rect">
              <a:avLst/>
            </a:prstGeom>
          </p:spPr>
        </p:pic>
        <p:pic>
          <p:nvPicPr>
            <p:cNvPr id="15" name="Picture 14">
              <a:extLst>
                <a:ext uri="{FF2B5EF4-FFF2-40B4-BE49-F238E27FC236}">
                  <a16:creationId xmlns:a16="http://schemas.microsoft.com/office/drawing/2014/main" id="{FB262E09-DFD7-9040-A7D7-0A76FD8B293A}"/>
                </a:ext>
              </a:extLst>
            </p:cNvPr>
            <p:cNvPicPr>
              <a:picLocks noChangeAspect="1"/>
            </p:cNvPicPr>
            <p:nvPr/>
          </p:nvPicPr>
          <p:blipFill>
            <a:blip r:embed="rId7"/>
            <a:stretch>
              <a:fillRect/>
            </a:stretch>
          </p:blipFill>
          <p:spPr>
            <a:xfrm>
              <a:off x="6419849" y="2008101"/>
              <a:ext cx="3175648" cy="1628015"/>
            </a:xfrm>
            <a:prstGeom prst="rect">
              <a:avLst/>
            </a:prstGeom>
          </p:spPr>
        </p:pic>
        <p:sp>
          <p:nvSpPr>
            <p:cNvPr id="16" name="TextBox 15">
              <a:extLst>
                <a:ext uri="{FF2B5EF4-FFF2-40B4-BE49-F238E27FC236}">
                  <a16:creationId xmlns:a16="http://schemas.microsoft.com/office/drawing/2014/main" id="{F6ADC0F3-0A4A-534A-B133-2540D9026980}"/>
                </a:ext>
              </a:extLst>
            </p:cNvPr>
            <p:cNvSpPr txBox="1"/>
            <p:nvPr/>
          </p:nvSpPr>
          <p:spPr>
            <a:xfrm>
              <a:off x="6419848" y="5006715"/>
              <a:ext cx="3175648" cy="397519"/>
            </a:xfrm>
            <a:prstGeom prst="rect">
              <a:avLst/>
            </a:prstGeom>
            <a:noFill/>
          </p:spPr>
          <p:txBody>
            <a:bodyPr wrap="square" rtlCol="0">
              <a:spAutoFit/>
            </a:bodyPr>
            <a:lstStyle/>
            <a:p>
              <a:r>
                <a:rPr lang="en-US" dirty="0">
                  <a:solidFill>
                    <a:srgbClr val="574A42"/>
                  </a:solidFill>
                  <a:latin typeface="Open Sans" panose="020B0606030504020204" pitchFamily="34" charset="0"/>
                  <a:ea typeface="Open Sans" panose="020B0606030504020204" pitchFamily="34" charset="0"/>
                  <a:cs typeface="Open Sans" panose="020B0606030504020204" pitchFamily="34" charset="0"/>
                </a:rPr>
                <a:t>Reduced fat levels</a:t>
              </a:r>
              <a:endParaRPr lang="en-US" b="1" dirty="0">
                <a:solidFill>
                  <a:srgbClr val="574A42"/>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7" name="TextBox 16">
              <a:extLst>
                <a:ext uri="{FF2B5EF4-FFF2-40B4-BE49-F238E27FC236}">
                  <a16:creationId xmlns:a16="http://schemas.microsoft.com/office/drawing/2014/main" id="{39C613F6-09F4-EB42-B412-3D8A6DB6EDFC}"/>
                </a:ext>
              </a:extLst>
            </p:cNvPr>
            <p:cNvSpPr txBox="1"/>
            <p:nvPr/>
          </p:nvSpPr>
          <p:spPr>
            <a:xfrm>
              <a:off x="6419848" y="3301418"/>
              <a:ext cx="3175648" cy="397519"/>
            </a:xfrm>
            <a:prstGeom prst="rect">
              <a:avLst/>
            </a:prstGeom>
            <a:noFill/>
          </p:spPr>
          <p:txBody>
            <a:bodyPr wrap="square" rtlCol="0">
              <a:spAutoFit/>
            </a:bodyPr>
            <a:lstStyle/>
            <a:p>
              <a:r>
                <a:rPr lang="en-US" dirty="0">
                  <a:solidFill>
                    <a:srgbClr val="574A42"/>
                  </a:solidFill>
                  <a:latin typeface="Open Sans" panose="020B0606030504020204" pitchFamily="34" charset="0"/>
                  <a:ea typeface="Open Sans" panose="020B0606030504020204" pitchFamily="34" charset="0"/>
                  <a:cs typeface="Open Sans" panose="020B0606030504020204" pitchFamily="34" charset="0"/>
                </a:rPr>
                <a:t>Control</a:t>
              </a:r>
            </a:p>
          </p:txBody>
        </p:sp>
        <p:sp>
          <p:nvSpPr>
            <p:cNvPr id="18" name="TextBox 17">
              <a:extLst>
                <a:ext uri="{FF2B5EF4-FFF2-40B4-BE49-F238E27FC236}">
                  <a16:creationId xmlns:a16="http://schemas.microsoft.com/office/drawing/2014/main" id="{0DC8F4E6-2D65-3145-8F54-1A348A3C33DE}"/>
                </a:ext>
              </a:extLst>
            </p:cNvPr>
            <p:cNvSpPr txBox="1"/>
            <p:nvPr/>
          </p:nvSpPr>
          <p:spPr>
            <a:xfrm>
              <a:off x="8309371" y="1984906"/>
              <a:ext cx="2139272" cy="445569"/>
            </a:xfrm>
            <a:prstGeom prst="rect">
              <a:avLst/>
            </a:prstGeom>
            <a:noFill/>
          </p:spPr>
          <p:txBody>
            <a:bodyPr wrap="square" rtlCol="0">
              <a:spAutoFit/>
            </a:bodyPr>
            <a:lstStyle/>
            <a:p>
              <a:r>
                <a:rPr lang="en-US" b="1" dirty="0">
                  <a:solidFill>
                    <a:srgbClr val="574A42"/>
                  </a:solidFill>
                  <a:latin typeface="Open Sans" panose="020B0606030504020204" pitchFamily="34" charset="0"/>
                  <a:ea typeface="Open Sans" panose="020B0606030504020204" pitchFamily="34" charset="0"/>
                  <a:cs typeface="Open Sans" panose="020B0606030504020204" pitchFamily="34" charset="0"/>
                </a:rPr>
                <a:t>Body fat</a:t>
              </a:r>
            </a:p>
          </p:txBody>
        </p:sp>
      </p:grpSp>
      <p:grpSp>
        <p:nvGrpSpPr>
          <p:cNvPr id="6" name="Group 5">
            <a:extLst>
              <a:ext uri="{FF2B5EF4-FFF2-40B4-BE49-F238E27FC236}">
                <a16:creationId xmlns:a16="http://schemas.microsoft.com/office/drawing/2014/main" id="{CEFDE98E-2726-BB47-B225-F8C5275C6255}"/>
              </a:ext>
            </a:extLst>
          </p:cNvPr>
          <p:cNvGrpSpPr/>
          <p:nvPr/>
        </p:nvGrpSpPr>
        <p:grpSpPr>
          <a:xfrm>
            <a:off x="6988562" y="1308576"/>
            <a:ext cx="5438720" cy="5443708"/>
            <a:chOff x="7081367" y="1333958"/>
            <a:chExt cx="5438720" cy="5443708"/>
          </a:xfrm>
        </p:grpSpPr>
        <p:grpSp>
          <p:nvGrpSpPr>
            <p:cNvPr id="28" name="Group 27">
              <a:extLst>
                <a:ext uri="{FF2B5EF4-FFF2-40B4-BE49-F238E27FC236}">
                  <a16:creationId xmlns:a16="http://schemas.microsoft.com/office/drawing/2014/main" id="{65482CF3-943E-D447-8AFF-82D53D0C6444}"/>
                </a:ext>
              </a:extLst>
            </p:cNvPr>
            <p:cNvGrpSpPr/>
            <p:nvPr/>
          </p:nvGrpSpPr>
          <p:grpSpPr>
            <a:xfrm>
              <a:off x="7081367" y="1333958"/>
              <a:ext cx="5438720" cy="5443708"/>
              <a:chOff x="7081367" y="1333958"/>
              <a:chExt cx="5438720" cy="5443708"/>
            </a:xfrm>
          </p:grpSpPr>
          <p:pic>
            <p:nvPicPr>
              <p:cNvPr id="21" name="Picture 20">
                <a:extLst>
                  <a:ext uri="{FF2B5EF4-FFF2-40B4-BE49-F238E27FC236}">
                    <a16:creationId xmlns:a16="http://schemas.microsoft.com/office/drawing/2014/main" id="{6C64FBD3-E62C-8B42-B527-B0F91C54DCF9}"/>
                  </a:ext>
                </a:extLst>
              </p:cNvPr>
              <p:cNvPicPr>
                <a:picLocks noChangeAspect="1"/>
              </p:cNvPicPr>
              <p:nvPr/>
            </p:nvPicPr>
            <p:blipFill>
              <a:blip r:embed="rId8"/>
              <a:stretch>
                <a:fillRect/>
              </a:stretch>
            </p:blipFill>
            <p:spPr>
              <a:xfrm>
                <a:off x="7081367" y="1333958"/>
                <a:ext cx="4983295" cy="5012608"/>
              </a:xfrm>
              <a:prstGeom prst="rect">
                <a:avLst/>
              </a:prstGeom>
            </p:spPr>
          </p:pic>
          <p:sp>
            <p:nvSpPr>
              <p:cNvPr id="24" name="TextBox 23">
                <a:extLst>
                  <a:ext uri="{FF2B5EF4-FFF2-40B4-BE49-F238E27FC236}">
                    <a16:creationId xmlns:a16="http://schemas.microsoft.com/office/drawing/2014/main" id="{7166A18C-F5FB-5541-A270-35A8E98A00EC}"/>
                  </a:ext>
                </a:extLst>
              </p:cNvPr>
              <p:cNvSpPr txBox="1"/>
              <p:nvPr/>
            </p:nvSpPr>
            <p:spPr>
              <a:xfrm>
                <a:off x="7105333" y="6408334"/>
                <a:ext cx="5414754" cy="369332"/>
              </a:xfrm>
              <a:prstGeom prst="rect">
                <a:avLst/>
              </a:prstGeom>
              <a:solidFill>
                <a:schemeClr val="bg1"/>
              </a:solidFill>
            </p:spPr>
            <p:txBody>
              <a:bodyPr wrap="square" rtlCol="0">
                <a:spAutoFit/>
              </a:bodyPr>
              <a:lstStyle/>
              <a:p>
                <a:r>
                  <a:rPr lang="en-US" b="1" dirty="0">
                    <a:solidFill>
                      <a:srgbClr val="574A42"/>
                    </a:solidFill>
                    <a:latin typeface="Open Sans" panose="020B0606030504020204" pitchFamily="34" charset="0"/>
                    <a:ea typeface="Open Sans" panose="020B0606030504020204" pitchFamily="34" charset="0"/>
                    <a:cs typeface="Open Sans" panose="020B0606030504020204" pitchFamily="34" charset="0"/>
                  </a:rPr>
                  <a:t>Nervous system assessment</a:t>
                </a:r>
              </a:p>
            </p:txBody>
          </p:sp>
        </p:grpSp>
        <p:sp>
          <p:nvSpPr>
            <p:cNvPr id="5" name="Oval 4">
              <a:extLst>
                <a:ext uri="{FF2B5EF4-FFF2-40B4-BE49-F238E27FC236}">
                  <a16:creationId xmlns:a16="http://schemas.microsoft.com/office/drawing/2014/main" id="{791F7BEA-D1D2-4445-BFC9-CF4239E68AF2}"/>
                </a:ext>
              </a:extLst>
            </p:cNvPr>
            <p:cNvSpPr/>
            <p:nvPr/>
          </p:nvSpPr>
          <p:spPr>
            <a:xfrm>
              <a:off x="7313717" y="2797833"/>
              <a:ext cx="1763853" cy="1840912"/>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1D0BC9CA-AFC4-7941-81BC-87D2268F2C45}"/>
                </a:ext>
              </a:extLst>
            </p:cNvPr>
            <p:cNvSpPr/>
            <p:nvPr/>
          </p:nvSpPr>
          <p:spPr>
            <a:xfrm>
              <a:off x="10031279" y="2797833"/>
              <a:ext cx="1763853" cy="1840912"/>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a:extLst>
              <a:ext uri="{FF2B5EF4-FFF2-40B4-BE49-F238E27FC236}">
                <a16:creationId xmlns:a16="http://schemas.microsoft.com/office/drawing/2014/main" id="{023B5023-1965-1644-827D-A03FE90D1E0D}"/>
              </a:ext>
            </a:extLst>
          </p:cNvPr>
          <p:cNvGrpSpPr/>
          <p:nvPr/>
        </p:nvGrpSpPr>
        <p:grpSpPr>
          <a:xfrm>
            <a:off x="6981225" y="1310483"/>
            <a:ext cx="5168903" cy="5012608"/>
            <a:chOff x="7006396" y="1316164"/>
            <a:chExt cx="5168903" cy="5012608"/>
          </a:xfrm>
        </p:grpSpPr>
        <p:pic>
          <p:nvPicPr>
            <p:cNvPr id="31" name="Picture 30">
              <a:extLst>
                <a:ext uri="{FF2B5EF4-FFF2-40B4-BE49-F238E27FC236}">
                  <a16:creationId xmlns:a16="http://schemas.microsoft.com/office/drawing/2014/main" id="{D771AB4D-C9FA-7848-96F6-BCCD30A08B12}"/>
                </a:ext>
              </a:extLst>
            </p:cNvPr>
            <p:cNvPicPr>
              <a:picLocks noChangeAspect="1"/>
            </p:cNvPicPr>
            <p:nvPr/>
          </p:nvPicPr>
          <p:blipFill>
            <a:blip r:embed="rId9"/>
            <a:stretch>
              <a:fillRect/>
            </a:stretch>
          </p:blipFill>
          <p:spPr>
            <a:xfrm>
              <a:off x="7006396" y="1316164"/>
              <a:ext cx="5168903" cy="5012608"/>
            </a:xfrm>
            <a:prstGeom prst="rect">
              <a:avLst/>
            </a:prstGeom>
          </p:spPr>
        </p:pic>
        <p:sp>
          <p:nvSpPr>
            <p:cNvPr id="32" name="Oval 31">
              <a:extLst>
                <a:ext uri="{FF2B5EF4-FFF2-40B4-BE49-F238E27FC236}">
                  <a16:creationId xmlns:a16="http://schemas.microsoft.com/office/drawing/2014/main" id="{F516DB67-D574-3040-8FF4-961EC68CBCBC}"/>
                </a:ext>
              </a:extLst>
            </p:cNvPr>
            <p:cNvSpPr/>
            <p:nvPr/>
          </p:nvSpPr>
          <p:spPr>
            <a:xfrm>
              <a:off x="7136423" y="2830374"/>
              <a:ext cx="1763853" cy="1840912"/>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TextBox 22">
            <a:extLst>
              <a:ext uri="{FF2B5EF4-FFF2-40B4-BE49-F238E27FC236}">
                <a16:creationId xmlns:a16="http://schemas.microsoft.com/office/drawing/2014/main" id="{F72CB8C1-43F6-BB96-35AE-AF05329EBDCD}"/>
              </a:ext>
            </a:extLst>
          </p:cNvPr>
          <p:cNvSpPr txBox="1"/>
          <p:nvPr/>
        </p:nvSpPr>
        <p:spPr>
          <a:xfrm>
            <a:off x="121618" y="1303629"/>
            <a:ext cx="7072744" cy="369332"/>
          </a:xfrm>
          <a:prstGeom prst="rect">
            <a:avLst/>
          </a:prstGeom>
          <a:noFill/>
        </p:spPr>
        <p:txBody>
          <a:bodyPr wrap="square">
            <a:spAutoFit/>
          </a:bodyPr>
          <a:lstStyle/>
          <a:p>
            <a:r>
              <a:rPr lang="en-US" b="1" dirty="0">
                <a:latin typeface="Open Sans" panose="020B0606030504020204" pitchFamily="34" charset="0"/>
                <a:ea typeface="Open Sans" panose="020B0606030504020204" pitchFamily="34" charset="0"/>
                <a:cs typeface="Open Sans" panose="020B0606030504020204" pitchFamily="34" charset="0"/>
              </a:rPr>
              <a:t>Eating (pharyngeal pumping)</a:t>
            </a:r>
            <a:endParaRPr lang="en-US" dirty="0"/>
          </a:p>
        </p:txBody>
      </p:sp>
      <p:grpSp>
        <p:nvGrpSpPr>
          <p:cNvPr id="29" name="Group 28">
            <a:extLst>
              <a:ext uri="{FF2B5EF4-FFF2-40B4-BE49-F238E27FC236}">
                <a16:creationId xmlns:a16="http://schemas.microsoft.com/office/drawing/2014/main" id="{02ECFDB8-75EF-19E7-E87D-CDDD1ACDEC3A}"/>
              </a:ext>
            </a:extLst>
          </p:cNvPr>
          <p:cNvGrpSpPr/>
          <p:nvPr/>
        </p:nvGrpSpPr>
        <p:grpSpPr>
          <a:xfrm>
            <a:off x="9938474" y="1292249"/>
            <a:ext cx="2737119" cy="1786571"/>
            <a:chOff x="3569528" y="1333959"/>
            <a:chExt cx="3932531" cy="2446553"/>
          </a:xfrm>
        </p:grpSpPr>
        <p:pic>
          <p:nvPicPr>
            <p:cNvPr id="36" name="Picture 1" descr="-02.jpg">
              <a:extLst>
                <a:ext uri="{FF2B5EF4-FFF2-40B4-BE49-F238E27FC236}">
                  <a16:creationId xmlns:a16="http://schemas.microsoft.com/office/drawing/2014/main" id="{7C5A2B76-6469-8CCF-CEDF-D9B9DFC8118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6200000">
              <a:off x="4087286" y="816201"/>
              <a:ext cx="2352264" cy="3387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TextBox 33">
              <a:extLst>
                <a:ext uri="{FF2B5EF4-FFF2-40B4-BE49-F238E27FC236}">
                  <a16:creationId xmlns:a16="http://schemas.microsoft.com/office/drawing/2014/main" id="{4346D047-A48A-6D6E-35C7-B0CB0E0DE38D}"/>
                </a:ext>
              </a:extLst>
            </p:cNvPr>
            <p:cNvSpPr txBox="1"/>
            <p:nvPr/>
          </p:nvSpPr>
          <p:spPr>
            <a:xfrm>
              <a:off x="3578416" y="3316892"/>
              <a:ext cx="3923643" cy="463620"/>
            </a:xfrm>
            <a:prstGeom prst="rect">
              <a:avLst/>
            </a:prstGeom>
            <a:noFill/>
          </p:spPr>
          <p:txBody>
            <a:bodyPr wrap="square" rtlCol="0">
              <a:spAutoFit/>
            </a:bodyPr>
            <a:lstStyle/>
            <a:p>
              <a:r>
                <a:rPr lang="en-US" sz="1600" dirty="0">
                  <a:solidFill>
                    <a:srgbClr val="97BF0D"/>
                  </a:solidFill>
                  <a:latin typeface="Open Sans" panose="020B0606030504020204" pitchFamily="34" charset="0"/>
                  <a:ea typeface="Open Sans" panose="020B0606030504020204" pitchFamily="34" charset="0"/>
                  <a:cs typeface="Open Sans" panose="020B0606030504020204" pitchFamily="34" charset="0"/>
                </a:rPr>
                <a:t>Serotonergic neuron</a:t>
              </a:r>
            </a:p>
          </p:txBody>
        </p:sp>
      </p:grpSp>
      <p:sp>
        <p:nvSpPr>
          <p:cNvPr id="38" name="TextBox 37">
            <a:extLst>
              <a:ext uri="{FF2B5EF4-FFF2-40B4-BE49-F238E27FC236}">
                <a16:creationId xmlns:a16="http://schemas.microsoft.com/office/drawing/2014/main" id="{BDCF711F-58FF-1B6E-A6C1-048ED5304E30}"/>
              </a:ext>
            </a:extLst>
          </p:cNvPr>
          <p:cNvSpPr txBox="1"/>
          <p:nvPr/>
        </p:nvSpPr>
        <p:spPr>
          <a:xfrm>
            <a:off x="13442" y="4318058"/>
            <a:ext cx="3433279" cy="369332"/>
          </a:xfrm>
          <a:prstGeom prst="rect">
            <a:avLst/>
          </a:prstGeom>
          <a:solidFill>
            <a:schemeClr val="bg1"/>
          </a:solidFill>
          <a:ln>
            <a:noFill/>
          </a:ln>
        </p:spPr>
        <p:txBody>
          <a:bodyPr wrap="square" rtlCol="0">
            <a:spAutoFit/>
          </a:bodyPr>
          <a:lstStyle/>
          <a:p>
            <a:endParaRPr lang="en-US" b="1" dirty="0">
              <a:solidFill>
                <a:srgbClr val="574A42"/>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73" name="Group 72">
            <a:extLst>
              <a:ext uri="{FF2B5EF4-FFF2-40B4-BE49-F238E27FC236}">
                <a16:creationId xmlns:a16="http://schemas.microsoft.com/office/drawing/2014/main" id="{A4130BF9-FD6A-D833-7612-5805F48DF858}"/>
              </a:ext>
            </a:extLst>
          </p:cNvPr>
          <p:cNvGrpSpPr/>
          <p:nvPr/>
        </p:nvGrpSpPr>
        <p:grpSpPr>
          <a:xfrm>
            <a:off x="6973498" y="1117331"/>
            <a:ext cx="5228134" cy="5323700"/>
            <a:chOff x="6442034" y="1196982"/>
            <a:chExt cx="6076349" cy="5592482"/>
          </a:xfrm>
        </p:grpSpPr>
        <p:grpSp>
          <p:nvGrpSpPr>
            <p:cNvPr id="71" name="Group 70">
              <a:extLst>
                <a:ext uri="{FF2B5EF4-FFF2-40B4-BE49-F238E27FC236}">
                  <a16:creationId xmlns:a16="http://schemas.microsoft.com/office/drawing/2014/main" id="{F48B97EB-AB6F-AD2E-487B-FD60FE7EC9E7}"/>
                </a:ext>
              </a:extLst>
            </p:cNvPr>
            <p:cNvGrpSpPr/>
            <p:nvPr/>
          </p:nvGrpSpPr>
          <p:grpSpPr>
            <a:xfrm>
              <a:off x="6442034" y="1196982"/>
              <a:ext cx="6076349" cy="5188318"/>
              <a:chOff x="2039409" y="1992282"/>
              <a:chExt cx="6356116" cy="4938957"/>
            </a:xfrm>
          </p:grpSpPr>
          <p:grpSp>
            <p:nvGrpSpPr>
              <p:cNvPr id="69" name="Group 68">
                <a:extLst>
                  <a:ext uri="{FF2B5EF4-FFF2-40B4-BE49-F238E27FC236}">
                    <a16:creationId xmlns:a16="http://schemas.microsoft.com/office/drawing/2014/main" id="{38FBE1EF-1C2D-843D-4AAB-1544281361D9}"/>
                  </a:ext>
                </a:extLst>
              </p:cNvPr>
              <p:cNvGrpSpPr/>
              <p:nvPr/>
            </p:nvGrpSpPr>
            <p:grpSpPr>
              <a:xfrm>
                <a:off x="2039409" y="1992282"/>
                <a:ext cx="6356116" cy="4938957"/>
                <a:chOff x="2039409" y="1992282"/>
                <a:chExt cx="6356116" cy="4938957"/>
              </a:xfrm>
            </p:grpSpPr>
            <p:grpSp>
              <p:nvGrpSpPr>
                <p:cNvPr id="67" name="Group 66">
                  <a:extLst>
                    <a:ext uri="{FF2B5EF4-FFF2-40B4-BE49-F238E27FC236}">
                      <a16:creationId xmlns:a16="http://schemas.microsoft.com/office/drawing/2014/main" id="{BC0559BA-D3A6-D73F-3305-7DDD59FF7CF2}"/>
                    </a:ext>
                  </a:extLst>
                </p:cNvPr>
                <p:cNvGrpSpPr/>
                <p:nvPr/>
              </p:nvGrpSpPr>
              <p:grpSpPr>
                <a:xfrm>
                  <a:off x="2039409" y="1992282"/>
                  <a:ext cx="6356116" cy="4938957"/>
                  <a:chOff x="2039409" y="1992282"/>
                  <a:chExt cx="6356116" cy="4938957"/>
                </a:xfrm>
              </p:grpSpPr>
              <p:grpSp>
                <p:nvGrpSpPr>
                  <p:cNvPr id="64" name="Group 63">
                    <a:extLst>
                      <a:ext uri="{FF2B5EF4-FFF2-40B4-BE49-F238E27FC236}">
                        <a16:creationId xmlns:a16="http://schemas.microsoft.com/office/drawing/2014/main" id="{706D5CBB-7F7E-A126-8A00-C847A14A7723}"/>
                      </a:ext>
                    </a:extLst>
                  </p:cNvPr>
                  <p:cNvGrpSpPr/>
                  <p:nvPr/>
                </p:nvGrpSpPr>
                <p:grpSpPr>
                  <a:xfrm>
                    <a:off x="2039409" y="1992282"/>
                    <a:ext cx="6356116" cy="4938957"/>
                    <a:chOff x="2039409" y="1992282"/>
                    <a:chExt cx="6356116" cy="4938957"/>
                  </a:xfrm>
                </p:grpSpPr>
                <p:pic>
                  <p:nvPicPr>
                    <p:cNvPr id="50" name="Picture 49">
                      <a:extLst>
                        <a:ext uri="{FF2B5EF4-FFF2-40B4-BE49-F238E27FC236}">
                          <a16:creationId xmlns:a16="http://schemas.microsoft.com/office/drawing/2014/main" id="{9A9283F1-8991-FE37-2A4D-04CFABE2B120}"/>
                        </a:ext>
                      </a:extLst>
                    </p:cNvPr>
                    <p:cNvPicPr>
                      <a:picLocks noChangeAspect="1"/>
                    </p:cNvPicPr>
                    <p:nvPr/>
                  </p:nvPicPr>
                  <p:blipFill>
                    <a:blip r:embed="rId11"/>
                    <a:stretch>
                      <a:fillRect/>
                    </a:stretch>
                  </p:blipFill>
                  <p:spPr>
                    <a:xfrm>
                      <a:off x="2039409" y="1992282"/>
                      <a:ext cx="6356116" cy="2202388"/>
                    </a:xfrm>
                    <a:prstGeom prst="rect">
                      <a:avLst/>
                    </a:prstGeom>
                  </p:spPr>
                </p:pic>
                <p:grpSp>
                  <p:nvGrpSpPr>
                    <p:cNvPr id="52" name="Group 51">
                      <a:extLst>
                        <a:ext uri="{FF2B5EF4-FFF2-40B4-BE49-F238E27FC236}">
                          <a16:creationId xmlns:a16="http://schemas.microsoft.com/office/drawing/2014/main" id="{C55E3B56-29BE-D8A9-C239-1552E4F4950C}"/>
                        </a:ext>
                      </a:extLst>
                    </p:cNvPr>
                    <p:cNvGrpSpPr/>
                    <p:nvPr/>
                  </p:nvGrpSpPr>
                  <p:grpSpPr>
                    <a:xfrm>
                      <a:off x="2054322" y="3884411"/>
                      <a:ext cx="6321882" cy="3046828"/>
                      <a:chOff x="2054322" y="3884411"/>
                      <a:chExt cx="6321882" cy="3046828"/>
                    </a:xfrm>
                  </p:grpSpPr>
                  <p:pic>
                    <p:nvPicPr>
                      <p:cNvPr id="49" name="Picture 48">
                        <a:extLst>
                          <a:ext uri="{FF2B5EF4-FFF2-40B4-BE49-F238E27FC236}">
                            <a16:creationId xmlns:a16="http://schemas.microsoft.com/office/drawing/2014/main" id="{5A79983F-E7B6-C2FB-F3CA-98EA02C71EC3}"/>
                          </a:ext>
                        </a:extLst>
                      </p:cNvPr>
                      <p:cNvPicPr>
                        <a:picLocks noChangeAspect="1"/>
                      </p:cNvPicPr>
                      <p:nvPr/>
                    </p:nvPicPr>
                    <p:blipFill>
                      <a:blip r:embed="rId12"/>
                      <a:stretch>
                        <a:fillRect/>
                      </a:stretch>
                    </p:blipFill>
                    <p:spPr>
                      <a:xfrm>
                        <a:off x="2054322" y="3884411"/>
                        <a:ext cx="6321882" cy="3046828"/>
                      </a:xfrm>
                      <a:prstGeom prst="rect">
                        <a:avLst/>
                      </a:prstGeom>
                    </p:spPr>
                  </p:pic>
                  <p:sp>
                    <p:nvSpPr>
                      <p:cNvPr id="51" name="Rectangle 50">
                        <a:extLst>
                          <a:ext uri="{FF2B5EF4-FFF2-40B4-BE49-F238E27FC236}">
                            <a16:creationId xmlns:a16="http://schemas.microsoft.com/office/drawing/2014/main" id="{2056443E-42DC-BF06-F7E5-FB4480F75D9E}"/>
                          </a:ext>
                        </a:extLst>
                      </p:cNvPr>
                      <p:cNvSpPr/>
                      <p:nvPr/>
                    </p:nvSpPr>
                    <p:spPr>
                      <a:xfrm>
                        <a:off x="5231433" y="3897765"/>
                        <a:ext cx="1004790" cy="71559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66" name="Group 65">
                    <a:extLst>
                      <a:ext uri="{FF2B5EF4-FFF2-40B4-BE49-F238E27FC236}">
                        <a16:creationId xmlns:a16="http://schemas.microsoft.com/office/drawing/2014/main" id="{736689C7-D948-4F2B-A6DA-CD4F3412B7DD}"/>
                      </a:ext>
                    </a:extLst>
                  </p:cNvPr>
                  <p:cNvGrpSpPr/>
                  <p:nvPr/>
                </p:nvGrpSpPr>
                <p:grpSpPr>
                  <a:xfrm>
                    <a:off x="2054322" y="3056880"/>
                    <a:ext cx="1369718" cy="973127"/>
                    <a:chOff x="2054322" y="3056880"/>
                    <a:chExt cx="1369718" cy="973127"/>
                  </a:xfrm>
                </p:grpSpPr>
                <p:grpSp>
                  <p:nvGrpSpPr>
                    <p:cNvPr id="65" name="Group 64">
                      <a:extLst>
                        <a:ext uri="{FF2B5EF4-FFF2-40B4-BE49-F238E27FC236}">
                          <a16:creationId xmlns:a16="http://schemas.microsoft.com/office/drawing/2014/main" id="{AD9F6F2E-1F40-C3FC-A9DB-935B051408BB}"/>
                        </a:ext>
                      </a:extLst>
                    </p:cNvPr>
                    <p:cNvGrpSpPr/>
                    <p:nvPr/>
                  </p:nvGrpSpPr>
                  <p:grpSpPr>
                    <a:xfrm>
                      <a:off x="2054322" y="3056880"/>
                      <a:ext cx="1347885" cy="973127"/>
                      <a:chOff x="2054322" y="3056880"/>
                      <a:chExt cx="1347885" cy="973127"/>
                    </a:xfrm>
                  </p:grpSpPr>
                  <p:sp>
                    <p:nvSpPr>
                      <p:cNvPr id="53" name="Rectangle 52">
                        <a:extLst>
                          <a:ext uri="{FF2B5EF4-FFF2-40B4-BE49-F238E27FC236}">
                            <a16:creationId xmlns:a16="http://schemas.microsoft.com/office/drawing/2014/main" id="{C1BBB413-D186-828E-A1DD-CA36257BAA12}"/>
                          </a:ext>
                        </a:extLst>
                      </p:cNvPr>
                      <p:cNvSpPr/>
                      <p:nvPr/>
                    </p:nvSpPr>
                    <p:spPr>
                      <a:xfrm>
                        <a:off x="2054322" y="3056880"/>
                        <a:ext cx="350844" cy="94967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7F424931-8365-2CBE-DD16-F82C2E4ABBBC}"/>
                          </a:ext>
                        </a:extLst>
                      </p:cNvPr>
                      <p:cNvSpPr/>
                      <p:nvPr/>
                    </p:nvSpPr>
                    <p:spPr>
                      <a:xfrm>
                        <a:off x="2415864" y="3627442"/>
                        <a:ext cx="986343" cy="40256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Freeform 61">
                        <a:extLst>
                          <a:ext uri="{FF2B5EF4-FFF2-40B4-BE49-F238E27FC236}">
                            <a16:creationId xmlns:a16="http://schemas.microsoft.com/office/drawing/2014/main" id="{C4B5C43E-2A40-8DCD-CEF3-50BF57951B60}"/>
                          </a:ext>
                        </a:extLst>
                      </p:cNvPr>
                      <p:cNvSpPr/>
                      <p:nvPr/>
                    </p:nvSpPr>
                    <p:spPr>
                      <a:xfrm>
                        <a:off x="2304135" y="3233816"/>
                        <a:ext cx="981850" cy="463803"/>
                      </a:xfrm>
                      <a:custGeom>
                        <a:avLst/>
                        <a:gdLst>
                          <a:gd name="connsiteX0" fmla="*/ 89547 w 981850"/>
                          <a:gd name="connsiteY0" fmla="*/ 73 h 463803"/>
                          <a:gd name="connsiteX1" fmla="*/ 751698 w 981850"/>
                          <a:gd name="connsiteY1" fmla="*/ 331149 h 463803"/>
                          <a:gd name="connsiteX2" fmla="*/ 893588 w 981850"/>
                          <a:gd name="connsiteY2" fmla="*/ 346914 h 463803"/>
                          <a:gd name="connsiteX3" fmla="*/ 940885 w 981850"/>
                          <a:gd name="connsiteY3" fmla="*/ 457273 h 463803"/>
                          <a:gd name="connsiteX4" fmla="*/ 278733 w 981850"/>
                          <a:gd name="connsiteY4" fmla="*/ 441508 h 463803"/>
                          <a:gd name="connsiteX5" fmla="*/ 26485 w 981850"/>
                          <a:gd name="connsiteY5" fmla="*/ 362680 h 463803"/>
                          <a:gd name="connsiteX6" fmla="*/ 89547 w 981850"/>
                          <a:gd name="connsiteY6" fmla="*/ 73 h 463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1850" h="463803">
                            <a:moveTo>
                              <a:pt x="89547" y="73"/>
                            </a:moveTo>
                            <a:cubicBezTo>
                              <a:pt x="210416" y="-5182"/>
                              <a:pt x="617691" y="273342"/>
                              <a:pt x="751698" y="331149"/>
                            </a:cubicBezTo>
                            <a:cubicBezTo>
                              <a:pt x="885705" y="388956"/>
                              <a:pt x="862057" y="325893"/>
                              <a:pt x="893588" y="346914"/>
                            </a:cubicBezTo>
                            <a:cubicBezTo>
                              <a:pt x="925119" y="367935"/>
                              <a:pt x="1043361" y="441507"/>
                              <a:pt x="940885" y="457273"/>
                            </a:cubicBezTo>
                            <a:cubicBezTo>
                              <a:pt x="838409" y="473039"/>
                              <a:pt x="431133" y="457274"/>
                              <a:pt x="278733" y="441508"/>
                            </a:cubicBezTo>
                            <a:cubicBezTo>
                              <a:pt x="126333" y="425743"/>
                              <a:pt x="58016" y="438880"/>
                              <a:pt x="26485" y="362680"/>
                            </a:cubicBezTo>
                            <a:cubicBezTo>
                              <a:pt x="-5046" y="286480"/>
                              <a:pt x="-31322" y="5328"/>
                              <a:pt x="89547" y="73"/>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3" name="Freeform 62">
                      <a:extLst>
                        <a:ext uri="{FF2B5EF4-FFF2-40B4-BE49-F238E27FC236}">
                          <a16:creationId xmlns:a16="http://schemas.microsoft.com/office/drawing/2014/main" id="{04E65B6F-D331-3394-868E-6C7A89C29E42}"/>
                        </a:ext>
                      </a:extLst>
                    </p:cNvPr>
                    <p:cNvSpPr/>
                    <p:nvPr/>
                  </p:nvSpPr>
                  <p:spPr>
                    <a:xfrm>
                      <a:off x="2758966" y="3391137"/>
                      <a:ext cx="665074" cy="424271"/>
                    </a:xfrm>
                    <a:custGeom>
                      <a:avLst/>
                      <a:gdLst>
                        <a:gd name="connsiteX0" fmla="*/ 0 w 665074"/>
                        <a:gd name="connsiteY0" fmla="*/ 45746 h 424271"/>
                        <a:gd name="connsiteX1" fmla="*/ 662151 w 665074"/>
                        <a:gd name="connsiteY1" fmla="*/ 234932 h 424271"/>
                        <a:gd name="connsiteX2" fmla="*/ 236482 w 665074"/>
                        <a:gd name="connsiteY2" fmla="*/ 424118 h 424271"/>
                        <a:gd name="connsiteX3" fmla="*/ 94593 w 665074"/>
                        <a:gd name="connsiteY3" fmla="*/ 203401 h 424271"/>
                        <a:gd name="connsiteX4" fmla="*/ 63062 w 665074"/>
                        <a:gd name="connsiteY4" fmla="*/ 45746 h 424271"/>
                        <a:gd name="connsiteX5" fmla="*/ 47296 w 665074"/>
                        <a:gd name="connsiteY5" fmla="*/ 14215 h 424271"/>
                        <a:gd name="connsiteX6" fmla="*/ 236482 w 665074"/>
                        <a:gd name="connsiteY6" fmla="*/ 250697 h 424271"/>
                        <a:gd name="connsiteX7" fmla="*/ 252248 w 665074"/>
                        <a:gd name="connsiteY7" fmla="*/ 234932 h 424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5074" h="424271">
                          <a:moveTo>
                            <a:pt x="0" y="45746"/>
                          </a:moveTo>
                          <a:cubicBezTo>
                            <a:pt x="311368" y="108808"/>
                            <a:pt x="622737" y="171870"/>
                            <a:pt x="662151" y="234932"/>
                          </a:cubicBezTo>
                          <a:cubicBezTo>
                            <a:pt x="701565" y="297994"/>
                            <a:pt x="331075" y="429373"/>
                            <a:pt x="236482" y="424118"/>
                          </a:cubicBezTo>
                          <a:cubicBezTo>
                            <a:pt x="141889" y="418863"/>
                            <a:pt x="123496" y="266463"/>
                            <a:pt x="94593" y="203401"/>
                          </a:cubicBezTo>
                          <a:cubicBezTo>
                            <a:pt x="65690" y="140339"/>
                            <a:pt x="63062" y="45746"/>
                            <a:pt x="63062" y="45746"/>
                          </a:cubicBezTo>
                          <a:cubicBezTo>
                            <a:pt x="55179" y="14215"/>
                            <a:pt x="18393" y="-19943"/>
                            <a:pt x="47296" y="14215"/>
                          </a:cubicBezTo>
                          <a:cubicBezTo>
                            <a:pt x="76199" y="48373"/>
                            <a:pt x="202323" y="213911"/>
                            <a:pt x="236482" y="250697"/>
                          </a:cubicBezTo>
                          <a:cubicBezTo>
                            <a:pt x="270641" y="287483"/>
                            <a:pt x="261444" y="261207"/>
                            <a:pt x="252248" y="234932"/>
                          </a:cubicBezTo>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68" name="Rectangle 67">
                  <a:extLst>
                    <a:ext uri="{FF2B5EF4-FFF2-40B4-BE49-F238E27FC236}">
                      <a16:creationId xmlns:a16="http://schemas.microsoft.com/office/drawing/2014/main" id="{5B01BEA5-21EE-4779-A8B3-10D6F5A5C7A5}"/>
                    </a:ext>
                  </a:extLst>
                </p:cNvPr>
                <p:cNvSpPr/>
                <p:nvPr/>
              </p:nvSpPr>
              <p:spPr>
                <a:xfrm>
                  <a:off x="3294251" y="3683040"/>
                  <a:ext cx="538423" cy="40256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0" name="TextBox 69">
                <a:extLst>
                  <a:ext uri="{FF2B5EF4-FFF2-40B4-BE49-F238E27FC236}">
                    <a16:creationId xmlns:a16="http://schemas.microsoft.com/office/drawing/2014/main" id="{556F3588-AAD0-272C-39FA-8AF984760657}"/>
                  </a:ext>
                </a:extLst>
              </p:cNvPr>
              <p:cNvSpPr txBox="1"/>
              <p:nvPr/>
            </p:nvSpPr>
            <p:spPr>
              <a:xfrm>
                <a:off x="4144165" y="3955806"/>
                <a:ext cx="4178480" cy="615267"/>
              </a:xfrm>
              <a:prstGeom prst="rect">
                <a:avLst/>
              </a:prstGeom>
              <a:noFill/>
            </p:spPr>
            <p:txBody>
              <a:bodyPr wrap="square" rtlCol="0">
                <a:spAutoFit/>
              </a:bodyPr>
              <a:lstStyle/>
              <a:p>
                <a:r>
                  <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rPr>
                  <a:t>Organisms protective gene activation as response to stress</a:t>
                </a:r>
              </a:p>
            </p:txBody>
          </p:sp>
        </p:grpSp>
        <p:sp>
          <p:nvSpPr>
            <p:cNvPr id="72" name="Rectangle 71">
              <a:extLst>
                <a:ext uri="{FF2B5EF4-FFF2-40B4-BE49-F238E27FC236}">
                  <a16:creationId xmlns:a16="http://schemas.microsoft.com/office/drawing/2014/main" id="{F22D4D8B-7EFF-2D80-E8C0-972924D07BD5}"/>
                </a:ext>
              </a:extLst>
            </p:cNvPr>
            <p:cNvSpPr/>
            <p:nvPr/>
          </p:nvSpPr>
          <p:spPr>
            <a:xfrm>
              <a:off x="6456291" y="6289652"/>
              <a:ext cx="6043622" cy="49981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id="{232F69F2-99C4-FAEC-39B0-1BFCBA3A00C0}"/>
              </a:ext>
            </a:extLst>
          </p:cNvPr>
          <p:cNvGrpSpPr/>
          <p:nvPr/>
        </p:nvGrpSpPr>
        <p:grpSpPr>
          <a:xfrm>
            <a:off x="121618" y="4198889"/>
            <a:ext cx="6338097" cy="2540836"/>
            <a:chOff x="13442" y="4299838"/>
            <a:chExt cx="6338097" cy="2540836"/>
          </a:xfrm>
        </p:grpSpPr>
        <p:grpSp>
          <p:nvGrpSpPr>
            <p:cNvPr id="2" name="Group 1">
              <a:extLst>
                <a:ext uri="{FF2B5EF4-FFF2-40B4-BE49-F238E27FC236}">
                  <a16:creationId xmlns:a16="http://schemas.microsoft.com/office/drawing/2014/main" id="{A54A9845-8B19-963D-3DBE-FE07F2C50755}"/>
                </a:ext>
              </a:extLst>
            </p:cNvPr>
            <p:cNvGrpSpPr/>
            <p:nvPr/>
          </p:nvGrpSpPr>
          <p:grpSpPr>
            <a:xfrm>
              <a:off x="13442" y="4299838"/>
              <a:ext cx="6338097" cy="2540836"/>
              <a:chOff x="31171" y="4317164"/>
              <a:chExt cx="6338097" cy="2540836"/>
            </a:xfrm>
          </p:grpSpPr>
          <p:pic>
            <p:nvPicPr>
              <p:cNvPr id="37" name="Picture 36">
                <a:extLst>
                  <a:ext uri="{FF2B5EF4-FFF2-40B4-BE49-F238E27FC236}">
                    <a16:creationId xmlns:a16="http://schemas.microsoft.com/office/drawing/2014/main" id="{11794262-9298-AAEB-D831-96842AB7CAB3}"/>
                  </a:ext>
                </a:extLst>
              </p:cNvPr>
              <p:cNvPicPr>
                <a:picLocks noChangeAspect="1"/>
              </p:cNvPicPr>
              <p:nvPr/>
            </p:nvPicPr>
            <p:blipFill>
              <a:blip r:embed="rId13"/>
              <a:stretch>
                <a:fillRect/>
              </a:stretch>
            </p:blipFill>
            <p:spPr>
              <a:xfrm rot="10800000">
                <a:off x="31171" y="4317164"/>
                <a:ext cx="3415550" cy="2540836"/>
              </a:xfrm>
              <a:prstGeom prst="rect">
                <a:avLst/>
              </a:prstGeom>
            </p:spPr>
          </p:pic>
          <p:pic>
            <p:nvPicPr>
              <p:cNvPr id="44" name="Picture 43">
                <a:extLst>
                  <a:ext uri="{FF2B5EF4-FFF2-40B4-BE49-F238E27FC236}">
                    <a16:creationId xmlns:a16="http://schemas.microsoft.com/office/drawing/2014/main" id="{1BB26B4B-07DA-8BF1-3F9F-5CCB5D550600}"/>
                  </a:ext>
                </a:extLst>
              </p:cNvPr>
              <p:cNvPicPr>
                <a:picLocks noChangeAspect="1"/>
              </p:cNvPicPr>
              <p:nvPr/>
            </p:nvPicPr>
            <p:blipFill>
              <a:blip r:embed="rId14"/>
              <a:stretch>
                <a:fillRect/>
              </a:stretch>
            </p:blipFill>
            <p:spPr>
              <a:xfrm>
                <a:off x="3402207" y="4720852"/>
                <a:ext cx="2948726" cy="1026919"/>
              </a:xfrm>
              <a:prstGeom prst="rect">
                <a:avLst/>
              </a:prstGeom>
            </p:spPr>
          </p:pic>
          <p:sp>
            <p:nvSpPr>
              <p:cNvPr id="45" name="TextBox 44">
                <a:extLst>
                  <a:ext uri="{FF2B5EF4-FFF2-40B4-BE49-F238E27FC236}">
                    <a16:creationId xmlns:a16="http://schemas.microsoft.com/office/drawing/2014/main" id="{F748EC83-8923-C620-2BDA-F827849942A3}"/>
                  </a:ext>
                </a:extLst>
              </p:cNvPr>
              <p:cNvSpPr txBox="1"/>
              <p:nvPr/>
            </p:nvSpPr>
            <p:spPr>
              <a:xfrm>
                <a:off x="3430955" y="5748043"/>
                <a:ext cx="2938313" cy="370226"/>
              </a:xfrm>
              <a:prstGeom prst="rect">
                <a:avLst/>
              </a:prstGeom>
              <a:solidFill>
                <a:schemeClr val="tx1"/>
              </a:solidFill>
              <a:ln>
                <a:noFill/>
              </a:ln>
            </p:spPr>
            <p:txBody>
              <a:bodyPr wrap="square" rtlCol="0">
                <a:spAutoFit/>
              </a:bodyPr>
              <a:lstStyle/>
              <a:p>
                <a:r>
                  <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rPr>
                  <a:t>Oocytes</a:t>
                </a:r>
              </a:p>
            </p:txBody>
          </p:sp>
        </p:grpSp>
        <p:sp>
          <p:nvSpPr>
            <p:cNvPr id="4" name="Right Arrow 3">
              <a:extLst>
                <a:ext uri="{FF2B5EF4-FFF2-40B4-BE49-F238E27FC236}">
                  <a16:creationId xmlns:a16="http://schemas.microsoft.com/office/drawing/2014/main" id="{BB105A89-DAF2-CB24-AF62-562742300BB8}"/>
                </a:ext>
              </a:extLst>
            </p:cNvPr>
            <p:cNvSpPr/>
            <p:nvPr/>
          </p:nvSpPr>
          <p:spPr>
            <a:xfrm>
              <a:off x="810347" y="5750463"/>
              <a:ext cx="256032" cy="112855"/>
            </a:xfrm>
            <a:prstGeom prst="rightArrow">
              <a:avLst/>
            </a:prstGeom>
            <a:solidFill>
              <a:srgbClr val="97BF0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a:extLst>
                <a:ext uri="{FF2B5EF4-FFF2-40B4-BE49-F238E27FC236}">
                  <a16:creationId xmlns:a16="http://schemas.microsoft.com/office/drawing/2014/main" id="{9AC291BD-403A-69A3-8FFA-40C27090B940}"/>
                </a:ext>
              </a:extLst>
            </p:cNvPr>
            <p:cNvSpPr/>
            <p:nvPr/>
          </p:nvSpPr>
          <p:spPr>
            <a:xfrm rot="5400000">
              <a:off x="1962907" y="5988591"/>
              <a:ext cx="256032" cy="112855"/>
            </a:xfrm>
            <a:prstGeom prst="rightArrow">
              <a:avLst/>
            </a:prstGeom>
            <a:solidFill>
              <a:srgbClr val="97BF0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9943148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heckerboard(across)">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checkerboard(across)">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checkerboard(across)">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xit" presetSubtype="10" fill="hold" nodeType="clickEffect">
                                  <p:stCondLst>
                                    <p:cond delay="0"/>
                                  </p:stCondLst>
                                  <p:childTnLst>
                                    <p:animEffect transition="out" filter="checkerboard(across)">
                                      <p:cBhvr>
                                        <p:cTn id="21" dur="500"/>
                                        <p:tgtEl>
                                          <p:spTgt spid="29"/>
                                        </p:tgtEl>
                                      </p:cBhvr>
                                    </p:animEffect>
                                    <p:set>
                                      <p:cBhvr>
                                        <p:cTn id="22" dur="1" fill="hold">
                                          <p:stCondLst>
                                            <p:cond delay="499"/>
                                          </p:stCondLst>
                                        </p:cTn>
                                        <p:tgtEl>
                                          <p:spTgt spid="29"/>
                                        </p:tgtEl>
                                        <p:attrNameLst>
                                          <p:attrName>style.visibility</p:attrName>
                                        </p:attrNameLst>
                                      </p:cBhvr>
                                      <p:to>
                                        <p:strVal val="hidden"/>
                                      </p:to>
                                    </p:set>
                                  </p:childTnLst>
                                </p:cTn>
                              </p:par>
                              <p:par>
                                <p:cTn id="23" presetID="5" presetClass="entr" presetSubtype="1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checkerboard(across)">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5" presetClass="entr" presetSubtype="10"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checkerboard(across)">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5" presetClass="entr" presetSubtype="10" fill="hold" nodeType="clickEffect">
                                  <p:stCondLst>
                                    <p:cond delay="0"/>
                                  </p:stCondLst>
                                  <p:childTnLst>
                                    <p:set>
                                      <p:cBhvr>
                                        <p:cTn id="34" dur="1" fill="hold">
                                          <p:stCondLst>
                                            <p:cond delay="0"/>
                                          </p:stCondLst>
                                        </p:cTn>
                                        <p:tgtEl>
                                          <p:spTgt spid="73"/>
                                        </p:tgtEl>
                                        <p:attrNameLst>
                                          <p:attrName>style.visibility</p:attrName>
                                        </p:attrNameLst>
                                      </p:cBhvr>
                                      <p:to>
                                        <p:strVal val="visible"/>
                                      </p:to>
                                    </p:set>
                                    <p:animEffect transition="in" filter="checkerboard(across)">
                                      <p:cBhvr>
                                        <p:cTn id="35"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6" fill="hold" display="0">
                  <p:stCondLst>
                    <p:cond delay="indefinite"/>
                  </p:stCondLst>
                </p:cTn>
                <p:tgtEl>
                  <p:spTgt spid="3"/>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97F92ED-65AF-6F4E-9277-4F314FB569FB}"/>
              </a:ext>
            </a:extLst>
          </p:cNvPr>
          <p:cNvSpPr>
            <a:spLocks noGrp="1"/>
          </p:cNvSpPr>
          <p:nvPr>
            <p:ph idx="1"/>
          </p:nvPr>
        </p:nvSpPr>
        <p:spPr>
          <a:xfrm>
            <a:off x="325677" y="2056770"/>
            <a:ext cx="11064013" cy="2744460"/>
          </a:xfrm>
        </p:spPr>
        <p:txBody>
          <a:bodyPr>
            <a:normAutofit/>
          </a:bodyPr>
          <a:lstStyle/>
          <a:p>
            <a:pPr marL="0" indent="0">
              <a:buNone/>
            </a:pPr>
            <a:r>
              <a:rPr lang="en-US" b="1" dirty="0">
                <a:solidFill>
                  <a:srgbClr val="564A42"/>
                </a:solidFill>
                <a:latin typeface="Open Sans" panose="020B0606030504020204" pitchFamily="34" charset="0"/>
                <a:ea typeface="Open Sans" panose="020B0606030504020204" pitchFamily="34" charset="0"/>
                <a:cs typeface="Open Sans" panose="020B0606030504020204" pitchFamily="34" charset="0"/>
              </a:rPr>
              <a:t>What</a:t>
            </a:r>
          </a:p>
          <a:p>
            <a:pPr>
              <a:buFont typeface="Wingdings" pitchFamily="2" charset="2"/>
              <a:buChar char="Ø"/>
            </a:pPr>
            <a:r>
              <a:rPr lang="en-US" sz="2200" dirty="0">
                <a:solidFill>
                  <a:srgbClr val="564A42"/>
                </a:solidFill>
                <a:latin typeface="Open Sans" panose="020B0606030504020204" pitchFamily="34" charset="0"/>
                <a:ea typeface="Open Sans" panose="020B0606030504020204" pitchFamily="34" charset="0"/>
                <a:cs typeface="Open Sans" panose="020B0606030504020204" pitchFamily="34" charset="0"/>
              </a:rPr>
              <a:t>Conserved effects for higher organisms and humans</a:t>
            </a:r>
          </a:p>
          <a:p>
            <a:pPr>
              <a:buFont typeface="Wingdings" pitchFamily="2" charset="2"/>
              <a:buChar char="Ø"/>
            </a:pPr>
            <a:r>
              <a:rPr lang="en-US" sz="2200" dirty="0">
                <a:solidFill>
                  <a:srgbClr val="564A42"/>
                </a:solidFill>
                <a:latin typeface="Open Sans" panose="020B0606030504020204" pitchFamily="34" charset="0"/>
                <a:ea typeface="Open Sans" panose="020B0606030504020204" pitchFamily="34" charset="0"/>
                <a:cs typeface="Open Sans" panose="020B0606030504020204" pitchFamily="34" charset="0"/>
              </a:rPr>
              <a:t>Reliable outcomes: (exposure versus biological effect)</a:t>
            </a:r>
          </a:p>
          <a:p>
            <a:pPr>
              <a:buFont typeface="Wingdings" pitchFamily="2" charset="2"/>
              <a:buChar char="Ø"/>
            </a:pPr>
            <a:r>
              <a:rPr lang="en-US" sz="2200" dirty="0">
                <a:solidFill>
                  <a:srgbClr val="564A42"/>
                </a:solidFill>
                <a:latin typeface="Open Sans" panose="020B0606030504020204" pitchFamily="34" charset="0"/>
                <a:ea typeface="Open Sans" panose="020B0606030504020204" pitchFamily="34" charset="0"/>
                <a:cs typeface="Open Sans" panose="020B0606030504020204" pitchFamily="34" charset="0"/>
              </a:rPr>
              <a:t>Ability to screen for relevant and refined endpoints: targeted testing</a:t>
            </a:r>
          </a:p>
          <a:p>
            <a:pPr>
              <a:buFont typeface="Wingdings" pitchFamily="2" charset="2"/>
              <a:buChar char="Ø"/>
            </a:pPr>
            <a:r>
              <a:rPr lang="en-US" sz="2200" dirty="0">
                <a:solidFill>
                  <a:srgbClr val="564A42"/>
                </a:solidFill>
                <a:latin typeface="Open Sans" panose="020B0606030504020204" pitchFamily="34" charset="0"/>
                <a:ea typeface="Open Sans" panose="020B0606030504020204" pitchFamily="34" charset="0"/>
                <a:cs typeface="Open Sans" panose="020B0606030504020204" pitchFamily="34" charset="0"/>
              </a:rPr>
              <a:t>Data integration by combining data from different methodologies</a:t>
            </a:r>
          </a:p>
        </p:txBody>
      </p:sp>
      <p:sp>
        <p:nvSpPr>
          <p:cNvPr id="4" name="Title 1">
            <a:extLst>
              <a:ext uri="{FF2B5EF4-FFF2-40B4-BE49-F238E27FC236}">
                <a16:creationId xmlns:a16="http://schemas.microsoft.com/office/drawing/2014/main" id="{416F1AED-4F9C-8343-A167-384D234C5FD1}"/>
              </a:ext>
            </a:extLst>
          </p:cNvPr>
          <p:cNvSpPr>
            <a:spLocks noGrp="1"/>
          </p:cNvSpPr>
          <p:nvPr>
            <p:ph type="title"/>
          </p:nvPr>
        </p:nvSpPr>
        <p:spPr>
          <a:xfrm>
            <a:off x="982386" y="170293"/>
            <a:ext cx="10517032" cy="1325563"/>
          </a:xfrm>
        </p:spPr>
        <p:txBody>
          <a:bodyPr>
            <a:normAutofit/>
          </a:bodyPr>
          <a:lstStyle/>
          <a:p>
            <a:pPr algn="ctr"/>
            <a:r>
              <a:rPr lang="en-US" sz="2900" b="1" dirty="0">
                <a:solidFill>
                  <a:srgbClr val="94C11A"/>
                </a:solidFill>
                <a:latin typeface="Open Sans" panose="020B0606030504020204" pitchFamily="34" charset="0"/>
                <a:ea typeface="Open Sans" panose="020B0606030504020204" pitchFamily="34" charset="0"/>
                <a:cs typeface="Open Sans" panose="020B0606030504020204" pitchFamily="34" charset="0"/>
              </a:rPr>
              <a:t>Working towards a robust and reliable integrated testing strategy using NAMs</a:t>
            </a:r>
          </a:p>
        </p:txBody>
      </p:sp>
      <p:sp>
        <p:nvSpPr>
          <p:cNvPr id="2" name="Footer Placeholder 1">
            <a:extLst>
              <a:ext uri="{FF2B5EF4-FFF2-40B4-BE49-F238E27FC236}">
                <a16:creationId xmlns:a16="http://schemas.microsoft.com/office/drawing/2014/main" id="{A83618F2-EE9B-894A-830A-DAC540615196}"/>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Confidential</a:t>
            </a:r>
          </a:p>
        </p:txBody>
      </p:sp>
    </p:spTree>
    <p:extLst>
      <p:ext uri="{BB962C8B-B14F-4D97-AF65-F5344CB8AC3E}">
        <p14:creationId xmlns:p14="http://schemas.microsoft.com/office/powerpoint/2010/main" val="304369794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447</TotalTime>
  <Words>1280</Words>
  <Application>Microsoft Macintosh PowerPoint</Application>
  <PresentationFormat>Widescreen</PresentationFormat>
  <Paragraphs>198</Paragraphs>
  <Slides>20</Slides>
  <Notes>4</Notes>
  <HiddenSlides>0</HiddenSlides>
  <MMClips>5</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20</vt:i4>
      </vt:variant>
    </vt:vector>
  </HeadingPairs>
  <TitlesOfParts>
    <vt:vector size="28" baseType="lpstr">
      <vt:lpstr>Arial</vt:lpstr>
      <vt:lpstr>Calibri</vt:lpstr>
      <vt:lpstr>Calibri Light</vt:lpstr>
      <vt:lpstr>Open Sans</vt:lpstr>
      <vt:lpstr>Verdana</vt:lpstr>
      <vt:lpstr>Wingdings</vt:lpstr>
      <vt:lpstr>Zapf Dingbats</vt:lpstr>
      <vt:lpstr>Office Theme</vt:lpstr>
      <vt:lpstr>Next level non-animal testing:  3R TOXFLOW &amp; DARTpaths results at a glance</vt:lpstr>
      <vt:lpstr>Opportunities to discover &amp; understand health effects using test-animal free methods</vt:lpstr>
      <vt:lpstr>PowerPoint Presentation</vt:lpstr>
      <vt:lpstr>PowerPoint Presentation</vt:lpstr>
      <vt:lpstr>Predictive results due to evolutionary conserved biology </vt:lpstr>
      <vt:lpstr>PowerPoint Presentation</vt:lpstr>
      <vt:lpstr>3R TOXFLOW was to further improve confidence of NAMs for industrial use</vt:lpstr>
      <vt:lpstr>PowerPoint Presentation</vt:lpstr>
      <vt:lpstr>Working towards a robust and reliable integrated testing strategy using NAMs</vt:lpstr>
      <vt:lpstr>The key for acceptance &amp; adaptation of alternative testing strategies is cross-species conservation</vt:lpstr>
      <vt:lpstr>PowerPoint Presentation</vt:lpstr>
      <vt:lpstr>Economical perspective of 3R TOXFLOW &amp; DARTpaths</vt:lpstr>
      <vt:lpstr>Vivaltes as successful industrial partner for implementation of 3R testing knowledge </vt:lpstr>
      <vt:lpstr>Vivaltes assists clients by combining cutting edge science with interactive customized service   </vt:lpstr>
      <vt:lpstr>PowerPoint Presentation</vt:lpstr>
      <vt:lpstr>PowerPoint Presentation</vt:lpstr>
      <vt:lpstr>PowerPoint Presentation</vt:lpstr>
      <vt:lpstr>Kinomics approach in 3R TOXFLOW to reveal compound mode of action</vt:lpstr>
      <vt:lpstr>Some highlights of 3R TOXFLOW &amp; DARTpaths are presented today</vt:lpstr>
      <vt:lpstr>A word of thanks……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claudia druppers</dc:creator>
  <cp:lastModifiedBy>Marjolein Wildwater</cp:lastModifiedBy>
  <cp:revision>39</cp:revision>
  <dcterms:created xsi:type="dcterms:W3CDTF">2022-11-07T16:45:30Z</dcterms:created>
  <dcterms:modified xsi:type="dcterms:W3CDTF">2022-12-01T08:33:02Z</dcterms:modified>
</cp:coreProperties>
</file>